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0DE"/>
          </a:solidFill>
        </a:fill>
      </a:tcStyle>
    </a:wholeTbl>
    <a:band2H>
      <a:tcTxStyle b="def" i="def"/>
      <a:tcStyle>
        <a:tcBdr/>
        <a:fill>
          <a:solidFill>
            <a:srgbClr val="E6E9E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Row>
  </a:tblStyle>
  <a:tblStyle styleId="{C7B018BB-80A7-4F77-B60F-C8B233D01FF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DF6"/>
          </a:solidFill>
        </a:fill>
      </a:tcStyle>
    </a:wholeTbl>
    <a:band2H>
      <a:tcTxStyle b="def" i="def"/>
      <a:tcStyle>
        <a:tcBdr/>
        <a:fill>
          <a:solidFill>
            <a:srgbClr val="E6EFFB"/>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Row>
  </a:tblStyle>
  <a:tblStyle styleId="{EEE7283C-3CF3-47DC-8721-378D4A62B22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FE3D9"/>
          </a:solidFill>
        </a:fill>
      </a:tcStyle>
    </a:wholeTbl>
    <a:band2H>
      <a:tcTxStyle b="def" i="def"/>
      <a:tcStyle>
        <a:tcBdr/>
        <a:fill>
          <a:solidFill>
            <a:srgbClr val="FFF1ED"/>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Row>
  </a:tblStyle>
  <a:tblStyle styleId="{CF821DB8-F4EB-4A41-A1BA-3FCAFE7338EE}" styleName="">
    <a:tblBg/>
    <a:wholeTbl>
      <a:tcTxStyle b="off"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EAE7"/>
          </a:solidFill>
        </a:fill>
      </a:tcStyle>
    </a:wholeTbl>
    <a:band2H>
      <a:tcTxStyle b="def" i="def"/>
      <a:tcStyle>
        <a:tcBdr/>
        <a:fill>
          <a:solidFill>
            <a:srgbClr val="F46524"/>
          </a:solidFill>
        </a:fill>
      </a:tcStyle>
    </a:band2H>
    <a:firstCol>
      <a:tcTxStyle b="on"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46524"/>
        </a:fontRef>
        <a:srgbClr val="F46524"/>
      </a:tcTxStyle>
      <a:tcStyle>
        <a:tcBdr>
          <a:left>
            <a:ln w="12700" cap="flat">
              <a:noFill/>
              <a:miter lim="400000"/>
            </a:ln>
          </a:left>
          <a:right>
            <a:ln w="12700" cap="flat">
              <a:noFill/>
              <a:miter lim="400000"/>
            </a:ln>
          </a:right>
          <a:top>
            <a:ln w="508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rgbClr val="F46524"/>
          </a:solidFill>
        </a:fill>
      </a:tcStyle>
    </a:lastRow>
    <a:firstRow>
      <a:tcTxStyle b="on" i="off">
        <a:fontRef idx="major">
          <a:srgbClr val="F46524"/>
        </a:fontRef>
        <a:srgbClr val="F46524"/>
      </a:tcTxStyle>
      <a:tcStyle>
        <a:tcBdr>
          <a:left>
            <a:ln w="12700" cap="flat">
              <a:noFill/>
              <a:miter lim="400000"/>
            </a:ln>
          </a:left>
          <a:right>
            <a:ln w="12700" cap="flat">
              <a:noFill/>
              <a:miter lim="400000"/>
            </a:ln>
          </a:right>
          <a:top>
            <a:ln w="254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BD2CB"/>
          </a:solidFill>
        </a:fill>
      </a:tcStyle>
    </a:wholeTbl>
    <a:band2H>
      <a:tcTxStyle b="def" i="def"/>
      <a:tcStyle>
        <a:tcBdr/>
        <a:fill>
          <a:solidFill>
            <a:srgbClr val="FDEAE7"/>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Row>
  </a:tblStyle>
  <a:tblStyle styleId="{2708684C-4D16-4618-839F-0558EEFCDFE6}"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wholeTbl>
    <a:band2H>
      <a:tcTxStyle b="def" i="def"/>
      <a:tcStyle>
        <a:tcBdr/>
        <a:fill>
          <a:solidFill>
            <a:srgbClr val="FFFFF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508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254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make google form to submit published code.</a:t>
            </a:r>
          </a:p>
          <a:p>
            <a:pPr/>
          </a:p>
          <a:p>
            <a:pPr/>
            <a:r>
              <a:t>make google meet link for better live coding experience.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At the end, have students who are finished with everything, stay at the desks to talk through the extra credit problem together.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+How can I move to the left and write? experiment with using the posn(x,y) function.</a:t>
            </a:r>
          </a:p>
          <a:p>
            <a:pPr/>
          </a:p>
          <a:p>
            <a:pPr/>
            <a:r>
              <a:t>+example of fully implemented update-player function:</a:t>
            </a:r>
          </a:p>
          <a:p>
            <a:pPr/>
            <a:r>
              <a:t>fun update-player(x, y, key):</a:t>
            </a:r>
          </a:p>
          <a:p>
            <a:pPr/>
            <a:r>
              <a:t>  ask:</a:t>
            </a:r>
          </a:p>
          <a:p>
            <a:pPr/>
            <a:r>
              <a:t>    | (key == "up") and (y &gt;= 480) # Wrap from top to bottom</a:t>
            </a:r>
          </a:p>
          <a:p>
            <a:pPr/>
            <a:r>
              <a:t>      then: posn(x, 0)</a:t>
            </a:r>
          </a:p>
          <a:p>
            <a:pPr/>
            <a:r>
              <a:t>    | (key == "down") and (y &lt;= -120) # Wrap from bottom to top</a:t>
            </a:r>
          </a:p>
          <a:p>
            <a:pPr/>
            <a:r>
              <a:t>      then: posn(x, 480)</a:t>
            </a:r>
          </a:p>
          <a:p>
            <a:pPr/>
            <a:r>
              <a:t>    | (key == "up") # default up</a:t>
            </a:r>
          </a:p>
          <a:p>
            <a:pPr/>
            <a:r>
              <a:t>      then: posn(x, y + 10)</a:t>
            </a:r>
          </a:p>
          <a:p>
            <a:pPr/>
            <a:r>
              <a:t>    | (key == "down") # default down</a:t>
            </a:r>
          </a:p>
          <a:p>
            <a:pPr/>
            <a:r>
              <a:t>      then: posn(x, y - 10)</a:t>
            </a:r>
          </a:p>
          <a:p>
            <a:pPr/>
            <a:r>
              <a:t>    | (key == "left") # default up</a:t>
            </a:r>
          </a:p>
          <a:p>
            <a:pPr/>
            <a:r>
              <a:t>      then: posn(x - 10, y)</a:t>
            </a:r>
          </a:p>
          <a:p>
            <a:pPr/>
            <a:r>
              <a:t>    | (key == "right") # default down</a:t>
            </a:r>
          </a:p>
          <a:p>
            <a:pPr/>
            <a:r>
              <a:t>      then: posn(x + 10, y)</a:t>
            </a:r>
          </a:p>
          <a:p>
            <a:pPr/>
            <a:r>
              <a:t>    |otherwise: posn(x, y) # any other key</a:t>
            </a:r>
          </a:p>
          <a:p>
            <a:pPr/>
            <a:r>
              <a:t>  end</a:t>
            </a:r>
          </a:p>
          <a:p>
            <a:pPr/>
            <a:r>
              <a:t>end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F46524"/>
        </a:solidFill>
      </p:bgPr>
    </p:bg>
    <p:spTree>
      <p:nvGrpSpPr>
        <p:cNvPr id="1" name=""/>
        <p:cNvGrpSpPr/>
        <p:nvPr/>
      </p:nvGrpSpPr>
      <p:grpSpPr>
        <a:xfrm>
          <a:off x="0" y="0"/>
          <a:ext cx="0" cy="0"/>
          <a:chOff x="0" y="0"/>
          <a:chExt cx="0" cy="0"/>
        </a:xfrm>
      </p:grpSpPr>
      <p:pic>
        <p:nvPicPr>
          <p:cNvPr id="1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 name="Google Shape;11;p2"/>
          <p:cNvSpPr/>
          <p:nvPr/>
        </p:nvSpPr>
        <p:spPr>
          <a:xfrm>
            <a:off x="2477722" y="415650"/>
            <a:ext cx="6244203" cy="1"/>
          </a:xfrm>
          <a:prstGeom prst="line">
            <a:avLst/>
          </a:prstGeom>
          <a:ln w="38100">
            <a:solidFill>
              <a:srgbClr val="FFFFFF"/>
            </a:solidFill>
          </a:ln>
        </p:spPr>
        <p:txBody>
          <a:bodyPr lIns="45718" tIns="45718" rIns="45718" bIns="45718"/>
          <a:lstStyle/>
          <a:p>
            <a:pPr/>
          </a:p>
        </p:txBody>
      </p:sp>
      <p:sp>
        <p:nvSpPr>
          <p:cNvPr id="16" name="Google Shape;12;p2"/>
          <p:cNvSpPr/>
          <p:nvPr/>
        </p:nvSpPr>
        <p:spPr>
          <a:xfrm>
            <a:off x="2477722" y="4739999"/>
            <a:ext cx="6244203" cy="1"/>
          </a:xfrm>
          <a:prstGeom prst="line">
            <a:avLst/>
          </a:prstGeom>
          <a:ln w="19050">
            <a:solidFill>
              <a:srgbClr val="FFFFFF"/>
            </a:solidFill>
          </a:ln>
        </p:spPr>
        <p:txBody>
          <a:bodyPr lIns="45718" tIns="45718" rIns="45718" bIns="45718"/>
          <a:lstStyle/>
          <a:p>
            <a:pPr/>
          </a:p>
        </p:txBody>
      </p:sp>
      <p:sp>
        <p:nvSpPr>
          <p:cNvPr id="17" name="Google Shape;13;p2"/>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18" name="Title Text"/>
          <p:cNvSpPr txBox="1"/>
          <p:nvPr>
            <p:ph type="title"/>
          </p:nvPr>
        </p:nvSpPr>
        <p:spPr>
          <a:xfrm>
            <a:off x="2371725" y="630225"/>
            <a:ext cx="6331500" cy="1542000"/>
          </a:xfrm>
          <a:prstGeom prst="rect">
            <a:avLst/>
          </a:prstGeom>
        </p:spPr>
        <p:txBody>
          <a:bodyPr anchor="t"/>
          <a:lstStyle>
            <a:lvl1pPr algn="l">
              <a:defRPr sz="4800">
                <a:solidFill>
                  <a:srgbClr val="FFFFFF"/>
                </a:solidFill>
                <a:latin typeface="Raleway"/>
                <a:ea typeface="Raleway"/>
                <a:cs typeface="Raleway"/>
                <a:sym typeface="Raleway"/>
              </a:defRPr>
            </a:lvl1pPr>
          </a:lstStyle>
          <a:p>
            <a:pPr/>
            <a:r>
              <a:t>Title Text</a:t>
            </a:r>
          </a:p>
        </p:txBody>
      </p:sp>
      <p:sp>
        <p:nvSpPr>
          <p:cNvPr id="19" name="Body Level One…"/>
          <p:cNvSpPr txBox="1"/>
          <p:nvPr>
            <p:ph type="body" sz="quarter" idx="1"/>
          </p:nvPr>
        </p:nvSpPr>
        <p:spPr>
          <a:xfrm>
            <a:off x="2390267" y="3238450"/>
            <a:ext cx="6331502" cy="1241700"/>
          </a:xfrm>
          <a:prstGeom prst="rect">
            <a:avLst/>
          </a:prstGeom>
        </p:spPr>
        <p:txBody>
          <a:bodyPr anchor="b"/>
          <a:lstStyle>
            <a:lvl1pPr marL="228600" indent="-114300" algn="l">
              <a:lnSpc>
                <a:spcPct val="100000"/>
              </a:lnSpc>
              <a:buClrTx/>
              <a:buSzTx/>
              <a:buFontTx/>
              <a:buNone/>
              <a:defRPr>
                <a:solidFill>
                  <a:srgbClr val="FFFFFF"/>
                </a:solidFill>
              </a:defRPr>
            </a:lvl1pPr>
            <a:lvl2pPr marL="228600" indent="114300" algn="l">
              <a:lnSpc>
                <a:spcPct val="100000"/>
              </a:lnSpc>
              <a:buClrTx/>
              <a:buSzTx/>
              <a:buFontTx/>
              <a:buNone/>
              <a:defRPr>
                <a:solidFill>
                  <a:srgbClr val="FFFFFF"/>
                </a:solidFill>
              </a:defRPr>
            </a:lvl2pPr>
            <a:lvl3pPr marL="228600" indent="114300" algn="l">
              <a:lnSpc>
                <a:spcPct val="100000"/>
              </a:lnSpc>
              <a:buClrTx/>
              <a:buSzTx/>
              <a:buFontTx/>
              <a:buNone/>
              <a:defRPr>
                <a:solidFill>
                  <a:srgbClr val="FFFFFF"/>
                </a:solidFill>
              </a:defRPr>
            </a:lvl3pPr>
            <a:lvl4pPr marL="228600" indent="114300" algn="l">
              <a:lnSpc>
                <a:spcPct val="100000"/>
              </a:lnSpc>
              <a:buClrTx/>
              <a:buSzTx/>
              <a:buFontTx/>
              <a:buNone/>
              <a:defRPr>
                <a:solidFill>
                  <a:srgbClr val="FFFFFF"/>
                </a:solidFill>
              </a:defRPr>
            </a:lvl4pPr>
            <a:lvl5pPr marL="228600" indent="114300" algn="l">
              <a:lnSpc>
                <a:spcPct val="10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20" name="Google Shape;17;p2" descr="Google Shape;17;p2"/>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22" name="xx%"/>
          <p:cNvSpPr txBox="1"/>
          <p:nvPr>
            <p:ph type="title" hasCustomPrompt="1"/>
          </p:nvPr>
        </p:nvSpPr>
        <p:spPr>
          <a:prstGeom prst="rect">
            <a:avLst/>
          </a:prstGeom>
        </p:spPr>
        <p:txBody>
          <a:bodyPr/>
          <a:lstStyle/>
          <a:p>
            <a:pPr/>
            <a:r>
              <a:t>xx%</a:t>
            </a:r>
          </a:p>
        </p:txBody>
      </p:sp>
      <p:sp>
        <p:nvSpPr>
          <p:cNvPr id="123"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31"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39"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40" name="Google Shape;24;p4"/>
          <p:cNvSpPr/>
          <p:nvPr/>
        </p:nvSpPr>
        <p:spPr>
          <a:xfrm>
            <a:off x="2477722" y="415650"/>
            <a:ext cx="6244203" cy="1"/>
          </a:xfrm>
          <a:prstGeom prst="line">
            <a:avLst/>
          </a:prstGeom>
          <a:ln w="38100">
            <a:solidFill>
              <a:srgbClr val="000000"/>
            </a:solidFill>
          </a:ln>
        </p:spPr>
        <p:txBody>
          <a:bodyPr lIns="45718" tIns="45718" rIns="45718" bIns="45718"/>
          <a:lstStyle/>
          <a:p>
            <a:pPr>
              <a:defRPr>
                <a:latin typeface="+mn-lt"/>
                <a:ea typeface="+mn-ea"/>
                <a:cs typeface="+mn-cs"/>
                <a:sym typeface="Arial"/>
              </a:defRPr>
            </a:pPr>
          </a:p>
        </p:txBody>
      </p:sp>
      <p:sp>
        <p:nvSpPr>
          <p:cNvPr id="141" name="Google Shape;25;p4"/>
          <p:cNvSpPr/>
          <p:nvPr/>
        </p:nvSpPr>
        <p:spPr>
          <a:xfrm>
            <a:off x="2477722" y="4739999"/>
            <a:ext cx="62442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2" name="Google Shape;26;p4"/>
          <p:cNvSpPr/>
          <p:nvPr/>
        </p:nvSpPr>
        <p:spPr>
          <a:xfrm>
            <a:off x="425197" y="415650"/>
            <a:ext cx="1833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3" name="Title Text"/>
          <p:cNvSpPr txBox="1"/>
          <p:nvPr>
            <p:ph type="title"/>
          </p:nvPr>
        </p:nvSpPr>
        <p:spPr>
          <a:xfrm>
            <a:off x="2400250" y="575950"/>
            <a:ext cx="6321601" cy="635403"/>
          </a:xfrm>
          <a:prstGeom prst="rect">
            <a:avLst/>
          </a:prstGeom>
        </p:spPr>
        <p:txBody>
          <a:bodyPr lIns="91422" tIns="91422" rIns="91422" bIns="91422" anchor="t"/>
          <a:lstStyle>
            <a:lvl1pPr algn="l">
              <a:defRPr sz="3000">
                <a:solidFill>
                  <a:srgbClr val="000000"/>
                </a:solidFill>
                <a:latin typeface="Raleway"/>
                <a:ea typeface="Raleway"/>
                <a:cs typeface="Raleway"/>
                <a:sym typeface="Raleway"/>
              </a:defRPr>
            </a:lvl1pPr>
          </a:lstStyle>
          <a:p>
            <a:pPr/>
            <a:r>
              <a:t>Title Text</a:t>
            </a:r>
          </a:p>
        </p:txBody>
      </p:sp>
      <p:sp>
        <p:nvSpPr>
          <p:cNvPr id="144" name="Body Level One…"/>
          <p:cNvSpPr txBox="1"/>
          <p:nvPr>
            <p:ph type="body" idx="1"/>
          </p:nvPr>
        </p:nvSpPr>
        <p:spPr>
          <a:xfrm>
            <a:off x="2410111" y="1595776"/>
            <a:ext cx="6321603" cy="3002403"/>
          </a:xfrm>
          <a:prstGeom prst="rect">
            <a:avLst/>
          </a:prstGeom>
        </p:spPr>
        <p:txBody>
          <a:bodyPr lIns="91422" tIns="91422" rIns="91422" bIns="91422"/>
          <a:lstStyle>
            <a:lvl1pPr algn="l"/>
            <a:lvl2pPr indent="-408213"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45" name="Google Shape;30;p4"/>
          <p:cNvSpPr txBox="1"/>
          <p:nvPr/>
        </p:nvSpPr>
        <p:spPr>
          <a:xfrm>
            <a:off x="169150" y="4739999"/>
            <a:ext cx="8552700"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p>
            <a:pPr>
              <a:defRPr b="1">
                <a:solidFill>
                  <a:srgbClr val="000000"/>
                </a:solidFill>
                <a:latin typeface="Lato"/>
                <a:ea typeface="Lato"/>
                <a:cs typeface="Lato"/>
                <a:sym typeface="Lato"/>
              </a:defRPr>
            </a:pPr>
            <a:r>
              <a:t>Class: </a:t>
            </a:r>
            <a:r>
              <a:rPr b="0"/>
              <a:t>Pre-calculus </a:t>
            </a:r>
            <a:r>
              <a:t>Goal: </a:t>
            </a:r>
            <a:r>
              <a:rPr b="0"/>
              <a:t>Find relative minima and maxima on graphs</a:t>
            </a:r>
          </a:p>
        </p:txBody>
      </p:sp>
      <p:sp>
        <p:nvSpPr>
          <p:cNvPr id="146" name="Google Shape;31;p4"/>
          <p:cNvSpPr txBox="1"/>
          <p:nvPr/>
        </p:nvSpPr>
        <p:spPr>
          <a:xfrm>
            <a:off x="7263947" y="6563"/>
            <a:ext cx="5621103"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a:solidFill>
                  <a:srgbClr val="000000"/>
                </a:solidFill>
                <a:latin typeface="Lato"/>
                <a:ea typeface="Lato"/>
                <a:cs typeface="Lato"/>
                <a:sym typeface="Lato"/>
              </a:defRPr>
            </a:lvl1pPr>
          </a:lstStyle>
          <a:p>
            <a:pPr/>
            <a:r>
              <a:t>Dr. O’Brien, 9/23/21</a:t>
            </a:r>
          </a:p>
        </p:txBody>
      </p:sp>
      <p:sp>
        <p:nvSpPr>
          <p:cNvPr id="147" name="Slide Number"/>
          <p:cNvSpPr txBox="1"/>
          <p:nvPr>
            <p:ph type="sldNum" sz="quarter" idx="2"/>
          </p:nvPr>
        </p:nvSpPr>
        <p:spPr>
          <a:xfrm>
            <a:off x="8709890" y="4717936"/>
            <a:ext cx="336809" cy="335247"/>
          </a:xfrm>
          <a:prstGeom prst="rect">
            <a:avLst/>
          </a:prstGeom>
        </p:spPr>
        <p:txBody>
          <a:bodyPr lIns="91422" tIns="91422" rIns="91422" bIns="91422"/>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5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5" name="Google Shape;24;p4"/>
          <p:cNvSpPr/>
          <p:nvPr/>
        </p:nvSpPr>
        <p:spPr>
          <a:xfrm>
            <a:off x="2477722" y="415649"/>
            <a:ext cx="6244203" cy="4"/>
          </a:xfrm>
          <a:prstGeom prst="line">
            <a:avLst/>
          </a:prstGeom>
          <a:ln w="38100">
            <a:solidFill>
              <a:srgbClr val="000000"/>
            </a:solidFill>
          </a:ln>
        </p:spPr>
        <p:txBody>
          <a:bodyPr lIns="45718" tIns="45718" rIns="45718" bIns="45718"/>
          <a:lstStyle/>
          <a:p>
            <a:pPr>
              <a:defRPr>
                <a:latin typeface="+mn-lt"/>
                <a:ea typeface="+mn-ea"/>
                <a:cs typeface="+mn-cs"/>
                <a:sym typeface="Arial"/>
              </a:defRPr>
            </a:pPr>
          </a:p>
        </p:txBody>
      </p:sp>
      <p:sp>
        <p:nvSpPr>
          <p:cNvPr id="156" name="Google Shape;25;p4"/>
          <p:cNvSpPr/>
          <p:nvPr/>
        </p:nvSpPr>
        <p:spPr>
          <a:xfrm>
            <a:off x="2477722" y="4739998"/>
            <a:ext cx="6244203" cy="4"/>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57" name="Google Shape;26;p4"/>
          <p:cNvSpPr/>
          <p:nvPr/>
        </p:nvSpPr>
        <p:spPr>
          <a:xfrm>
            <a:off x="425197" y="415650"/>
            <a:ext cx="183304" cy="4"/>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58" name="Title Text"/>
          <p:cNvSpPr txBox="1"/>
          <p:nvPr>
            <p:ph type="title"/>
          </p:nvPr>
        </p:nvSpPr>
        <p:spPr>
          <a:xfrm>
            <a:off x="2400250" y="575950"/>
            <a:ext cx="6321601" cy="635403"/>
          </a:xfrm>
          <a:prstGeom prst="rect">
            <a:avLst/>
          </a:prstGeom>
        </p:spPr>
        <p:txBody>
          <a:bodyPr lIns="91421" tIns="91421" rIns="91421" bIns="91421" anchor="t"/>
          <a:lstStyle>
            <a:lvl1pPr algn="l">
              <a:defRPr sz="3000">
                <a:solidFill>
                  <a:srgbClr val="000000"/>
                </a:solidFill>
                <a:latin typeface="Raleway"/>
                <a:ea typeface="Raleway"/>
                <a:cs typeface="Raleway"/>
                <a:sym typeface="Raleway"/>
              </a:defRPr>
            </a:lvl1pPr>
          </a:lstStyle>
          <a:p>
            <a:pPr/>
            <a:r>
              <a:t>Title Text</a:t>
            </a:r>
          </a:p>
        </p:txBody>
      </p:sp>
      <p:sp>
        <p:nvSpPr>
          <p:cNvPr id="159" name="Body Level One…"/>
          <p:cNvSpPr txBox="1"/>
          <p:nvPr>
            <p:ph type="body" idx="1"/>
          </p:nvPr>
        </p:nvSpPr>
        <p:spPr>
          <a:xfrm>
            <a:off x="2410111" y="1595776"/>
            <a:ext cx="6321603" cy="3002404"/>
          </a:xfrm>
          <a:prstGeom prst="rect">
            <a:avLst/>
          </a:prstGeom>
        </p:spPr>
        <p:txBody>
          <a:bodyPr lIns="91421" tIns="91421" rIns="91421" bIns="91421"/>
          <a:lstStyle>
            <a:lvl1pPr algn="l"/>
            <a:lvl2pPr indent="-408213"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60" name="Dr. O’Brien 9/23/21"/>
          <p:cNvSpPr txBox="1"/>
          <p:nvPr/>
        </p:nvSpPr>
        <p:spPr>
          <a:xfrm>
            <a:off x="7323780" y="39451"/>
            <a:ext cx="1623753"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Dr. O’Brien 10/25/21</a:t>
            </a:r>
          </a:p>
        </p:txBody>
      </p:sp>
      <p:sp>
        <p:nvSpPr>
          <p:cNvPr id="161" name="Slide Number"/>
          <p:cNvSpPr txBox="1"/>
          <p:nvPr>
            <p:ph type="sldNum" sz="quarter" idx="2"/>
          </p:nvPr>
        </p:nvSpPr>
        <p:spPr>
          <a:xfrm>
            <a:off x="8709893" y="4717937"/>
            <a:ext cx="336807" cy="335245"/>
          </a:xfrm>
          <a:prstGeom prst="rect">
            <a:avLst/>
          </a:prstGeom>
        </p:spPr>
        <p:txBody>
          <a:bodyPr lIns="91421" tIns="91421" rIns="91421" bIns="91421"/>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6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69"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170"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171"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72"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173"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74" name="Google Shape;30;p4"/>
          <p:cNvSpPr txBox="1"/>
          <p:nvPr/>
        </p:nvSpPr>
        <p:spPr>
          <a:xfrm>
            <a:off x="159380" y="4629606"/>
            <a:ext cx="8552701" cy="398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AP CS A</a:t>
            </a:r>
            <a:r>
              <a:rPr b="0"/>
              <a:t> </a:t>
            </a:r>
            <a:r>
              <a:t>g</a:t>
            </a:r>
            <a:r>
              <a:t>oal: </a:t>
            </a:r>
            <a:r>
              <a:rPr b="0"/>
              <a:t>HDW implement nested loops in Java?</a:t>
            </a:r>
          </a:p>
        </p:txBody>
      </p:sp>
      <p:sp>
        <p:nvSpPr>
          <p:cNvPr id="175" name="Google Shape;31;p4"/>
          <p:cNvSpPr txBox="1"/>
          <p:nvPr/>
        </p:nvSpPr>
        <p:spPr>
          <a:xfrm>
            <a:off x="7263947" y="6563"/>
            <a:ext cx="5621102" cy="3987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Lato"/>
                <a:ea typeface="Lato"/>
                <a:cs typeface="Lato"/>
                <a:sym typeface="Lato"/>
              </a:defRPr>
            </a:lvl1pPr>
          </a:lstStyle>
          <a:p>
            <a:pPr/>
            <a:r>
              <a:t>Dr. O’Brien, 11/19/21</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F46524"/>
        </a:solidFill>
      </p:bgPr>
    </p:bg>
    <p:spTree>
      <p:nvGrpSpPr>
        <p:cNvPr id="1" name=""/>
        <p:cNvGrpSpPr/>
        <p:nvPr/>
      </p:nvGrpSpPr>
      <p:grpSpPr>
        <a:xfrm>
          <a:off x="0" y="0"/>
          <a:ext cx="0" cy="0"/>
          <a:chOff x="0" y="0"/>
          <a:chExt cx="0" cy="0"/>
        </a:xfrm>
      </p:grpSpPr>
      <p:pic>
        <p:nvPicPr>
          <p:cNvPr id="2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9" name="Google Shape;19;p3"/>
          <p:cNvSpPr/>
          <p:nvPr/>
        </p:nvSpPr>
        <p:spPr>
          <a:xfrm>
            <a:off x="425200" y="415650"/>
            <a:ext cx="8296800" cy="1"/>
          </a:xfrm>
          <a:prstGeom prst="line">
            <a:avLst/>
          </a:prstGeom>
          <a:ln w="38100">
            <a:solidFill>
              <a:srgbClr val="FFFFFF"/>
            </a:solidFill>
          </a:ln>
        </p:spPr>
        <p:txBody>
          <a:bodyPr lIns="45718" tIns="45718" rIns="45718" bIns="45718"/>
          <a:lstStyle/>
          <a:p>
            <a:pPr/>
          </a:p>
        </p:txBody>
      </p:sp>
      <p:sp>
        <p:nvSpPr>
          <p:cNvPr id="30" name="Google Shape;20;p3"/>
          <p:cNvSpPr/>
          <p:nvPr/>
        </p:nvSpPr>
        <p:spPr>
          <a:xfrm>
            <a:off x="425200" y="4739999"/>
            <a:ext cx="8296800" cy="1"/>
          </a:xfrm>
          <a:prstGeom prst="line">
            <a:avLst/>
          </a:prstGeom>
          <a:ln w="19050">
            <a:solidFill>
              <a:srgbClr val="FFFFFF"/>
            </a:solidFill>
          </a:ln>
        </p:spPr>
        <p:txBody>
          <a:bodyPr lIns="45718" tIns="45718" rIns="45718" bIns="45718"/>
          <a:lstStyle/>
          <a:p>
            <a:pPr/>
          </a:p>
        </p:txBody>
      </p:sp>
      <p:sp>
        <p:nvSpPr>
          <p:cNvPr id="31" name="Title Text"/>
          <p:cNvSpPr txBox="1"/>
          <p:nvPr>
            <p:ph type="title"/>
          </p:nvPr>
        </p:nvSpPr>
        <p:spPr>
          <a:xfrm>
            <a:off x="406423" y="1806824"/>
            <a:ext cx="8296803" cy="1542002"/>
          </a:xfrm>
          <a:prstGeom prst="rect">
            <a:avLst/>
          </a:prstGeom>
        </p:spPr>
        <p:txBody>
          <a:bodyPr/>
          <a:lstStyle>
            <a:lvl1pPr>
              <a:defRPr sz="4800">
                <a:solidFill>
                  <a:srgbClr val="FFFFFF"/>
                </a:solidFill>
                <a:latin typeface="Raleway"/>
                <a:ea typeface="Raleway"/>
                <a:cs typeface="Raleway"/>
                <a:sym typeface="Raleway"/>
              </a:defRPr>
            </a:lvl1pPr>
          </a:lstStyle>
          <a:p>
            <a:pPr/>
            <a:r>
              <a:t>Title Text</a:t>
            </a:r>
          </a:p>
        </p:txBody>
      </p:sp>
      <p:sp>
        <p:nvSpPr>
          <p:cNvPr id="3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sp>
        <p:nvSpPr>
          <p:cNvPr id="39"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40"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41"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42"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43"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44" name="Google Shape;30;p4"/>
          <p:cNvSpPr txBox="1"/>
          <p:nvPr/>
        </p:nvSpPr>
        <p:spPr>
          <a:xfrm>
            <a:off x="159380" y="4629606"/>
            <a:ext cx="8552701" cy="398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precalc </a:t>
            </a:r>
            <a:r>
              <a:t>g</a:t>
            </a:r>
            <a:r>
              <a:t>oal: </a:t>
            </a:r>
            <a:r>
              <a:rPr b="0"/>
              <a:t>complete requirements for video game project </a:t>
            </a:r>
          </a:p>
        </p:txBody>
      </p:sp>
      <p:sp>
        <p:nvSpPr>
          <p:cNvPr id="45" name="Dr. O’Brien  1/11/22"/>
          <p:cNvSpPr txBox="1"/>
          <p:nvPr/>
        </p:nvSpPr>
        <p:spPr>
          <a:xfrm>
            <a:off x="7173383" y="39450"/>
            <a:ext cx="1561159"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Dr. O’Brien  1/11/22</a:t>
            </a:r>
          </a:p>
        </p:txBody>
      </p:sp>
      <p:pic>
        <p:nvPicPr>
          <p:cNvPr id="46" name="Google Shape;17;p2" descr="Google Shape;17;p2"/>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pic>
        <p:nvPicPr>
          <p:cNvPr id="5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55" name="Google Shape;33;p5"/>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56" name="Google Shape;34;p5"/>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57" name="Google Shape;35;p5"/>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58"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59" name="Body Level One…"/>
          <p:cNvSpPr txBox="1"/>
          <p:nvPr>
            <p:ph type="body" sz="quarter" idx="1"/>
          </p:nvPr>
        </p:nvSpPr>
        <p:spPr>
          <a:xfrm>
            <a:off x="2400301" y="1602675"/>
            <a:ext cx="3071403" cy="3002402"/>
          </a:xfrm>
          <a:prstGeom prst="rect">
            <a:avLst/>
          </a:prstGeom>
        </p:spPr>
        <p:txBody>
          <a:bodyPr/>
          <a:lstStyle>
            <a:lvl1pPr indent="-317500" algn="l">
              <a:buSzPts val="1400"/>
              <a:defRPr sz="1400"/>
            </a:lvl1pPr>
            <a:lvl2pPr marL="965200" indent="-355600" algn="l">
              <a:buSzPts val="1400"/>
              <a:defRPr sz="1400"/>
            </a:lvl2pPr>
            <a:lvl3pPr marL="1422400" indent="-355600" algn="l">
              <a:buSzPts val="1400"/>
              <a:defRPr sz="1400"/>
            </a:lvl3pPr>
            <a:lvl4pPr marL="1879600" indent="-355600" algn="l">
              <a:buSzPts val="1400"/>
              <a:defRPr sz="1400"/>
            </a:lvl4pPr>
            <a:lvl5pPr marL="2336800" indent="-355600" algn="l">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60" name="Google Shape;38;p5"/>
          <p:cNvSpPr txBox="1"/>
          <p:nvPr>
            <p:ph type="body" sz="quarter" idx="21"/>
          </p:nvPr>
        </p:nvSpPr>
        <p:spPr>
          <a:xfrm>
            <a:off x="5650572" y="1602675"/>
            <a:ext cx="3071402" cy="3002402"/>
          </a:xfrm>
          <a:prstGeom prst="rect">
            <a:avLst/>
          </a:prstGeom>
        </p:spPr>
        <p:txBody>
          <a:bodyPr/>
          <a:lstStyle/>
          <a:p>
            <a:pPr algn="l"/>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6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69" name="Title Text"/>
          <p:cNvSpPr txBox="1"/>
          <p:nvPr>
            <p:ph type="title"/>
          </p:nvPr>
        </p:nvSpPr>
        <p:spPr>
          <a:xfrm>
            <a:off x="303299" y="411575"/>
            <a:ext cx="8520602" cy="6396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pic>
        <p:nvPicPr>
          <p:cNvPr id="77"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78" name="Google Shape;44;p7"/>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79" name="Title Text"/>
          <p:cNvSpPr txBox="1"/>
          <p:nvPr>
            <p:ph type="title"/>
          </p:nvPr>
        </p:nvSpPr>
        <p:spPr>
          <a:xfrm>
            <a:off x="319499" y="936600"/>
            <a:ext cx="2808002" cy="755700"/>
          </a:xfrm>
          <a:prstGeom prst="rect">
            <a:avLst/>
          </a:prstGeom>
        </p:spPr>
        <p:txBody>
          <a:bodyPr anchor="b"/>
          <a:lstStyle>
            <a:lvl1pPr algn="l">
              <a:defRPr sz="2400">
                <a:solidFill>
                  <a:srgbClr val="000000"/>
                </a:solidFill>
                <a:latin typeface="Raleway"/>
                <a:ea typeface="Raleway"/>
                <a:cs typeface="Raleway"/>
                <a:sym typeface="Raleway"/>
              </a:defRPr>
            </a:lvl1pPr>
          </a:lstStyle>
          <a:p>
            <a:pPr/>
            <a:r>
              <a:t>Title Text</a:t>
            </a:r>
          </a:p>
        </p:txBody>
      </p:sp>
      <p:sp>
        <p:nvSpPr>
          <p:cNvPr id="80" name="Body Level One…"/>
          <p:cNvSpPr txBox="1"/>
          <p:nvPr>
            <p:ph type="body" sz="quarter" idx="1"/>
          </p:nvPr>
        </p:nvSpPr>
        <p:spPr>
          <a:xfrm>
            <a:off x="319499" y="1846802"/>
            <a:ext cx="2808002" cy="2806202"/>
          </a:xfrm>
          <a:prstGeom prst="rect">
            <a:avLst/>
          </a:prstGeom>
        </p:spPr>
        <p:txBody>
          <a:bodyPr/>
          <a:lstStyle>
            <a:lvl1pPr indent="-304800" algn="l">
              <a:buSzPts val="1200"/>
              <a:defRPr sz="1200"/>
            </a:lvl1pPr>
            <a:lvl2pPr marL="914400" indent="-304800" algn="l">
              <a:buSzPts val="1200"/>
              <a:defRPr sz="1200"/>
            </a:lvl2pPr>
            <a:lvl3pPr marL="1371600" indent="-304800" algn="l">
              <a:buSzPts val="1200"/>
              <a:defRPr sz="1200"/>
            </a:lvl3pPr>
            <a:lvl4pPr marL="1828800" indent="-304800" algn="l">
              <a:buSzPts val="1200"/>
              <a:defRPr sz="1200"/>
            </a:lvl4pPr>
            <a:lvl5pPr marL="2286000" indent="-304800" algn="l">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rgbClr val="757575"/>
        </a:solidFill>
      </p:bgPr>
    </p:bg>
    <p:spTree>
      <p:nvGrpSpPr>
        <p:cNvPr id="1" name=""/>
        <p:cNvGrpSpPr/>
        <p:nvPr/>
      </p:nvGrpSpPr>
      <p:grpSpPr>
        <a:xfrm>
          <a:off x="0" y="0"/>
          <a:ext cx="0" cy="0"/>
          <a:chOff x="0" y="0"/>
          <a:chExt cx="0" cy="0"/>
        </a:xfrm>
      </p:grpSpPr>
      <p:pic>
        <p:nvPicPr>
          <p:cNvPr id="8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89" name="Google Shape;49;p8"/>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90" name="Title Text"/>
          <p:cNvSpPr txBox="1"/>
          <p:nvPr>
            <p:ph type="title"/>
          </p:nvPr>
        </p:nvSpPr>
        <p:spPr>
          <a:xfrm>
            <a:off x="283102" y="712140"/>
            <a:ext cx="6244202" cy="3835502"/>
          </a:xfrm>
          <a:prstGeom prst="rect">
            <a:avLst/>
          </a:prstGeom>
        </p:spPr>
        <p:txBody>
          <a:bodyPr/>
          <a:lstStyle>
            <a:lvl1pPr algn="l">
              <a:defRPr sz="4800">
                <a:solidFill>
                  <a:srgbClr val="FFFFFF"/>
                </a:solidFill>
                <a:latin typeface="Raleway"/>
                <a:ea typeface="Raleway"/>
                <a:cs typeface="Raleway"/>
                <a:sym typeface="Raleway"/>
              </a:defRPr>
            </a:lvl1pPr>
          </a:lstStyle>
          <a:p>
            <a:pPr/>
            <a:r>
              <a:t>Title Text</a:t>
            </a:r>
          </a:p>
        </p:txBody>
      </p:sp>
      <p:sp>
        <p:nvSpPr>
          <p:cNvPr id="9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9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99" name="Google Shape;53;p9"/>
          <p:cNvSpPr/>
          <p:nvPr/>
        </p:nvSpPr>
        <p:spPr>
          <a:xfrm>
            <a:off x="4572000" y="123"/>
            <a:ext cx="4572000" cy="5143503"/>
          </a:xfrm>
          <a:prstGeom prst="rect">
            <a:avLst/>
          </a:prstGeom>
          <a:solidFill>
            <a:srgbClr val="F46524"/>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00" name="Google Shape;54;p9"/>
          <p:cNvSpPr/>
          <p:nvPr/>
        </p:nvSpPr>
        <p:spPr>
          <a:xfrm>
            <a:off x="5029675" y="4495499"/>
            <a:ext cx="468302" cy="2"/>
          </a:xfrm>
          <a:prstGeom prst="line">
            <a:avLst/>
          </a:prstGeom>
          <a:ln w="19050">
            <a:solidFill>
              <a:srgbClr val="FFFFFF"/>
            </a:solidFill>
          </a:ln>
        </p:spPr>
        <p:txBody>
          <a:bodyPr lIns="45718" tIns="45718" rIns="45718" bIns="45718"/>
          <a:lstStyle/>
          <a:p>
            <a:pPr/>
          </a:p>
        </p:txBody>
      </p:sp>
      <p:sp>
        <p:nvSpPr>
          <p:cNvPr id="101" name="Title Text"/>
          <p:cNvSpPr txBox="1"/>
          <p:nvPr>
            <p:ph type="title"/>
          </p:nvPr>
        </p:nvSpPr>
        <p:spPr>
          <a:xfrm>
            <a:off x="265500" y="1397349"/>
            <a:ext cx="4045200" cy="1318202"/>
          </a:xfrm>
          <a:prstGeom prst="rect">
            <a:avLst/>
          </a:prstGeom>
        </p:spPr>
        <p:txBody>
          <a:bodyPr anchor="b"/>
          <a:lstStyle>
            <a:lvl1pPr>
              <a:defRPr sz="3600">
                <a:latin typeface="Raleway"/>
                <a:ea typeface="Raleway"/>
                <a:cs typeface="Raleway"/>
                <a:sym typeface="Raleway"/>
              </a:defRPr>
            </a:lvl1pPr>
          </a:lstStyle>
          <a:p>
            <a:pPr/>
            <a:r>
              <a:t>Title Text</a:t>
            </a:r>
          </a:p>
        </p:txBody>
      </p:sp>
      <p:sp>
        <p:nvSpPr>
          <p:cNvPr id="102" name="Body Level One…"/>
          <p:cNvSpPr txBox="1"/>
          <p:nvPr>
            <p:ph type="body" sz="quarter" idx="1"/>
          </p:nvPr>
        </p:nvSpPr>
        <p:spPr>
          <a:xfrm>
            <a:off x="265500" y="2735371"/>
            <a:ext cx="4045200" cy="1345502"/>
          </a:xfrm>
          <a:prstGeom prst="rect">
            <a:avLst/>
          </a:prstGeom>
        </p:spPr>
        <p:txBody>
          <a:bodyPr/>
          <a:lstStyle>
            <a:lvl1pPr marL="228600" indent="-114300">
              <a:lnSpc>
                <a:spcPct val="100000"/>
              </a:lnSpc>
              <a:buClrTx/>
              <a:buSzTx/>
              <a:buFontTx/>
              <a:buNone/>
              <a:defRPr sz="2100"/>
            </a:lvl1pPr>
            <a:lvl2pPr marL="228600" indent="114300">
              <a:lnSpc>
                <a:spcPct val="100000"/>
              </a:lnSpc>
              <a:buClrTx/>
              <a:buSzTx/>
              <a:buFontTx/>
              <a:buNone/>
              <a:defRPr sz="2100"/>
            </a:lvl2pPr>
            <a:lvl3pPr marL="228600" indent="114300">
              <a:lnSpc>
                <a:spcPct val="100000"/>
              </a:lnSpc>
              <a:buClrTx/>
              <a:buSzTx/>
              <a:buFontTx/>
              <a:buNone/>
              <a:defRPr sz="2100"/>
            </a:lvl3pPr>
            <a:lvl4pPr marL="228600" indent="114300">
              <a:lnSpc>
                <a:spcPct val="100000"/>
              </a:lnSpc>
              <a:buClrTx/>
              <a:buSzTx/>
              <a:buFontTx/>
              <a:buNone/>
              <a:defRPr sz="2100"/>
            </a:lvl4pPr>
            <a:lvl5pPr marL="228600" indent="114300">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103" name="Google Shape;57;p9"/>
          <p:cNvSpPr txBox="1"/>
          <p:nvPr>
            <p:ph type="body" sz="half" idx="21"/>
          </p:nvPr>
        </p:nvSpPr>
        <p:spPr>
          <a:xfrm>
            <a:off x="4939500" y="724199"/>
            <a:ext cx="3837000" cy="3695102"/>
          </a:xfrm>
          <a:prstGeom prst="rect">
            <a:avLst/>
          </a:prstGeom>
        </p:spPr>
        <p:txBody>
          <a:bodyPr anchor="ctr"/>
          <a:lstStyle/>
          <a:p>
            <a:pPr algn="l"/>
          </a:p>
        </p:txBody>
      </p:sp>
      <p:sp>
        <p:nvSpPr>
          <p:cNvPr id="10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pic>
        <p:nvPicPr>
          <p:cNvPr id="111"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12" name="Google Shape;60;p10"/>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113" name="Google Shape;61;p10"/>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14" name="Body Level One…"/>
          <p:cNvSpPr txBox="1"/>
          <p:nvPr>
            <p:ph type="body" sz="quarter" idx="1"/>
          </p:nvPr>
        </p:nvSpPr>
        <p:spPr>
          <a:xfrm>
            <a:off x="328016" y="4226023"/>
            <a:ext cx="8388602" cy="393602"/>
          </a:xfrm>
          <a:prstGeom prst="rect">
            <a:avLst/>
          </a:prstGeom>
        </p:spPr>
        <p:txBody>
          <a:bodyPr anchor="ctr"/>
          <a:lstStyle>
            <a:lvl1pPr marL="0" indent="228600" algn="l">
              <a:lnSpc>
                <a:spcPct val="100000"/>
              </a:lnSpc>
              <a:buClrTx/>
              <a:buSzTx/>
              <a:buFontTx/>
              <a:buNone/>
            </a:lvl1pPr>
            <a:lvl2pPr algn="l">
              <a:lnSpc>
                <a:spcPct val="100000"/>
              </a:lnSpc>
              <a:buClrTx/>
              <a:buFontTx/>
            </a:lvl2pPr>
            <a:lvl3pPr algn="l">
              <a:lnSpc>
                <a:spcPct val="100000"/>
              </a:lnSpc>
              <a:buClrTx/>
              <a:buFontTx/>
            </a:lvl3pPr>
            <a:lvl4pPr algn="l">
              <a:lnSpc>
                <a:spcPct val="100000"/>
              </a:lnSpc>
              <a:buClrTx/>
              <a:buFontTx/>
            </a:lvl4pPr>
            <a:lvl5pPr algn="l">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3" name="Google Shape;65;p11"/>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4" name="Google Shape;66;p11"/>
          <p:cNvSpPr/>
          <p:nvPr/>
        </p:nvSpPr>
        <p:spPr>
          <a:xfrm>
            <a:off x="425200" y="415650"/>
            <a:ext cx="8296800" cy="1"/>
          </a:xfrm>
          <a:prstGeom prst="line">
            <a:avLst/>
          </a:prstGeom>
          <a:ln w="38100">
            <a:solidFill>
              <a:srgbClr val="000000"/>
            </a:solidFill>
          </a:ln>
        </p:spPr>
        <p:txBody>
          <a:bodyPr lIns="45718" tIns="45718" rIns="45718" bIns="45718"/>
          <a:lstStyle/>
          <a:p>
            <a:pPr/>
          </a:p>
        </p:txBody>
      </p:sp>
      <p:sp>
        <p:nvSpPr>
          <p:cNvPr id="5" name="xx%"/>
          <p:cNvSpPr txBox="1"/>
          <p:nvPr>
            <p:ph type="title" hasCustomPrompt="1"/>
          </p:nvPr>
        </p:nvSpPr>
        <p:spPr>
          <a:xfrm>
            <a:off x="853950" y="1304850"/>
            <a:ext cx="7436102" cy="153840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fontScale="100000" lnSpcReduction="0"/>
          </a:bodyPr>
          <a:lstStyle/>
          <a:p>
            <a:pPr/>
            <a:r>
              <a:t>xx%</a:t>
            </a:r>
          </a:p>
        </p:txBody>
      </p:sp>
      <p:sp>
        <p:nvSpPr>
          <p:cNvPr id="6" name="Body Level One…"/>
          <p:cNvSpPr txBox="1"/>
          <p:nvPr>
            <p:ph type="body" idx="1"/>
          </p:nvPr>
        </p:nvSpPr>
        <p:spPr>
          <a:xfrm>
            <a:off x="853950" y="2919450"/>
            <a:ext cx="7436102" cy="10716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8709888" y="4717935"/>
            <a:ext cx="336811" cy="335249"/>
          </a:xfrm>
          <a:prstGeom prst="rect">
            <a:avLst/>
          </a:prstGeom>
          <a:ln w="12700">
            <a:miter lim="400000"/>
          </a:ln>
        </p:spPr>
        <p:txBody>
          <a:bodyPr wrap="none" lIns="91423" tIns="91423" rIns="91423" bIns="91423" anchor="ctr">
            <a:normAutofit fontScale="100000" lnSpcReduction="0"/>
          </a:bodyPr>
          <a:lstStyle>
            <a:lvl1pPr algn="r">
              <a:defRPr sz="1000">
                <a:solidFill>
                  <a:srgbClr val="000000"/>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1pPr>
      <a:lvl2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2pPr>
      <a:lvl3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3pPr>
      <a:lvl4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4pPr>
      <a:lvl5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5pPr>
      <a:lvl6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6pPr>
      <a:lvl7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7pPr>
      <a:lvl8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8pPr>
      <a:lvl9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9pPr>
    </p:titleStyle>
    <p:bodyStyle>
      <a:lvl1pPr marL="457200" marR="0" indent="-342900"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1pPr>
      <a:lvl2pPr marL="1005114"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2pPr>
      <a:lvl3pPr marL="14623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3pPr>
      <a:lvl4pPr marL="19195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4pPr>
      <a:lvl5pPr marL="23767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5pPr>
      <a:lvl6pPr marL="28339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6pPr>
      <a:lvl7pPr marL="3291113"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7pPr>
      <a:lvl8pPr marL="37483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8pPr>
      <a:lvl9pPr marL="42055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Google Shape;76;p13"/>
          <p:cNvSpPr txBox="1"/>
          <p:nvPr>
            <p:ph type="ctrTitle"/>
          </p:nvPr>
        </p:nvSpPr>
        <p:spPr>
          <a:xfrm>
            <a:off x="2371725" y="630223"/>
            <a:ext cx="6331500" cy="1542003"/>
          </a:xfrm>
          <a:prstGeom prst="rect">
            <a:avLst/>
          </a:prstGeom>
        </p:spPr>
        <p:txBody>
          <a:bodyPr/>
          <a:lstStyle/>
          <a:p>
            <a:pPr>
              <a:defRPr sz="4300">
                <a:solidFill>
                  <a:srgbClr val="0000FF"/>
                </a:solidFill>
              </a:defRPr>
            </a:pPr>
            <a:r>
              <a:t>Fall 2021 Precalc</a:t>
            </a:r>
          </a:p>
          <a:p>
            <a:pPr>
              <a:defRPr sz="4300">
                <a:solidFill>
                  <a:srgbClr val="0000FF"/>
                </a:solidFill>
              </a:defRPr>
            </a:pPr>
            <a:r>
              <a:t>Lesson 16.2</a:t>
            </a:r>
          </a:p>
        </p:txBody>
      </p:sp>
      <p:sp>
        <p:nvSpPr>
          <p:cNvPr id="186" name="Google Shape;77;p13"/>
          <p:cNvSpPr txBox="1"/>
          <p:nvPr>
            <p:ph type="subTitle" sz="quarter" idx="1"/>
          </p:nvPr>
        </p:nvSpPr>
        <p:spPr>
          <a:prstGeom prst="rect">
            <a:avLst/>
          </a:prstGeom>
        </p:spPr>
        <p:txBody>
          <a:bodyPr/>
          <a:lstStyle/>
          <a:p>
            <a:pPr marL="0" indent="0">
              <a:lnSpc>
                <a:spcPct val="80000"/>
              </a:lnSpc>
              <a:defRPr sz="1600"/>
            </a:pPr>
            <a:r>
              <a:t>Dr. O’Brien</a:t>
            </a:r>
          </a:p>
          <a:p>
            <a:pPr marL="0" indent="0">
              <a:lnSpc>
                <a:spcPct val="80000"/>
              </a:lnSpc>
              <a:defRPr sz="1600"/>
            </a:pPr>
            <a:r>
              <a:t>Herbert H. </a:t>
            </a:r>
            <a:r>
              <a:t>Lehman High School</a:t>
            </a:r>
          </a:p>
          <a:p>
            <a:pPr marL="0" indent="0">
              <a:lnSpc>
                <a:spcPct val="80000"/>
              </a:lnSpc>
              <a:defRPr sz="1600"/>
            </a:pPr>
            <a:r>
              <a:t>11 January 2022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Do now"/>
          <p:cNvSpPr txBox="1"/>
          <p:nvPr/>
        </p:nvSpPr>
        <p:spPr>
          <a:xfrm>
            <a:off x="2436151" y="17599"/>
            <a:ext cx="2224912" cy="596901"/>
          </a:xfrm>
          <a:prstGeom prst="rect">
            <a:avLst/>
          </a:prstGeom>
          <a:ln w="12700">
            <a:solidFill>
              <a:srgbClr val="012F7B"/>
            </a:solidFill>
            <a:miter lim="400000"/>
          </a:ln>
          <a:extLst>
            <a:ext uri="{C572A759-6A51-4108-AA02-DFA0A04FC94B}">
              <ma14:wrappingTextBoxFlag xmlns:ma14="http://schemas.microsoft.com/office/mac/drawingml/2011/main" val="1"/>
            </a:ext>
          </a:extLst>
        </p:spPr>
        <p:txBody>
          <a:bodyPr lIns="0" tIns="0" rIns="0" bIns="0">
            <a:spAutoFit/>
          </a:bodyPr>
          <a:lstStyle>
            <a:lvl1pPr>
              <a:defRPr sz="2400"/>
            </a:lvl1pPr>
          </a:lstStyle>
          <a:p>
            <a:pPr/>
            <a:r>
              <a:t>Do now</a:t>
            </a:r>
          </a:p>
        </p:txBody>
      </p:sp>
      <p:sp>
        <p:nvSpPr>
          <p:cNvPr id="191" name="Be sure to: do the work below in your saved copy of thenAlice’s restaurant Pyret file:…"/>
          <p:cNvSpPr txBox="1"/>
          <p:nvPr/>
        </p:nvSpPr>
        <p:spPr>
          <a:xfrm>
            <a:off x="474261" y="582300"/>
            <a:ext cx="4194941" cy="17399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5">
                    <a:satOff val="-3088"/>
                    <a:lumOff val="12696"/>
                  </a:schemeClr>
                </a:solidFill>
              </a:defRPr>
            </a:pPr>
            <a:r>
              <a:t>Be sure to: </a:t>
            </a:r>
            <a:endParaRPr>
              <a:solidFill>
                <a:schemeClr val="accent1">
                  <a:lumOff val="-6117"/>
                </a:schemeClr>
              </a:solidFill>
            </a:endParaRPr>
          </a:p>
          <a:p>
            <a:pPr>
              <a:defRPr>
                <a:solidFill>
                  <a:schemeClr val="accent5">
                    <a:satOff val="-3088"/>
                    <a:lumOff val="12696"/>
                  </a:schemeClr>
                </a:solidFill>
              </a:defRPr>
            </a:pP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Find a seat near the front. Get out your </a:t>
            </a:r>
            <a:r>
              <a:rPr>
                <a:solidFill>
                  <a:schemeClr val="accent5"/>
                </a:solidFill>
              </a:rPr>
              <a:t>notebook</a:t>
            </a:r>
            <a:r>
              <a:rPr>
                <a:solidFill>
                  <a:schemeClr val="accent1">
                    <a:lumOff val="-6117"/>
                  </a:schemeClr>
                </a:solidFill>
              </a:rPr>
              <a:t> and </a:t>
            </a:r>
            <a:r>
              <a:rPr>
                <a:solidFill>
                  <a:schemeClr val="accent5"/>
                </a:solidFill>
              </a:rPr>
              <a:t>binder</a:t>
            </a:r>
            <a:r>
              <a:rPr>
                <a:solidFill>
                  <a:schemeClr val="accent1">
                    <a:lumOff val="-6117"/>
                  </a:schemeClr>
                </a:solidFill>
              </a:rPr>
              <a:t>.  Copy today’s </a:t>
            </a:r>
            <a:r>
              <a:rPr>
                <a:solidFill>
                  <a:schemeClr val="accent5"/>
                </a:solidFill>
              </a:rPr>
              <a:t>goal</a:t>
            </a:r>
            <a:r>
              <a:rPr>
                <a:solidFill>
                  <a:schemeClr val="accent1">
                    <a:lumOff val="-6117"/>
                  </a:schemeClr>
                </a:solidFill>
              </a:rPr>
              <a:t>. </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Read through the grading rubric to the right. Write down what grade you would get if you submitted your project now.  </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Write down any other questions you have.</a:t>
            </a:r>
          </a:p>
        </p:txBody>
      </p:sp>
      <p:sp>
        <p:nvSpPr>
          <p:cNvPr id="192" name="Grading rubric…"/>
          <p:cNvSpPr txBox="1"/>
          <p:nvPr/>
        </p:nvSpPr>
        <p:spPr>
          <a:xfrm>
            <a:off x="4741432" y="462053"/>
            <a:ext cx="4123517" cy="4140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defRPr b="1" sz="1500" u="sng">
                <a:solidFill>
                  <a:schemeClr val="accent5">
                    <a:lumOff val="-9843"/>
                  </a:schemeClr>
                </a:solidFill>
              </a:defRPr>
            </a:pPr>
            <a:r>
              <a:t>Grading rubric</a:t>
            </a:r>
          </a:p>
          <a:p>
            <a:pPr defTabSz="457200">
              <a:defRPr sz="1200">
                <a:solidFill>
                  <a:schemeClr val="accent3">
                    <a:lumOff val="-9098"/>
                  </a:schemeClr>
                </a:solidFill>
              </a:defRPr>
            </a:pPr>
            <a:r>
              <a:t>Below is the grading rubric for your Pyret video game. Please complete with your partner this week. I'm making Monday and Tuesday workdays in class.  On Wednesday we'll start new material.</a:t>
            </a:r>
          </a:p>
          <a:p>
            <a:pPr defTabSz="457200">
              <a:defRPr sz="1200">
                <a:solidFill>
                  <a:schemeClr val="accent3">
                    <a:lumOff val="-9098"/>
                  </a:schemeClr>
                </a:solidFill>
              </a:defRPr>
            </a:pPr>
          </a:p>
          <a:p>
            <a:pPr defTabSz="457200">
              <a:defRPr b="1" sz="1200">
                <a:solidFill>
                  <a:schemeClr val="accent5"/>
                </a:solidFill>
              </a:defRPr>
            </a:pPr>
            <a:r>
              <a:t>To receive a C:</a:t>
            </a:r>
            <a:endParaRPr b="0"/>
          </a:p>
          <a:p>
            <a:pPr marL="457200" indent="-317500" defTabSz="457200">
              <a:buClr>
                <a:srgbClr val="3C4043"/>
              </a:buClr>
              <a:buSzPct val="100000"/>
              <a:buFont typeface="Helvetica"/>
              <a:buChar char="•"/>
              <a:defRPr sz="1200">
                <a:solidFill>
                  <a:schemeClr val="accent3">
                    <a:lumOff val="-9098"/>
                  </a:schemeClr>
                </a:solidFill>
              </a:defRPr>
            </a:pPr>
            <a:r>
              <a:t>Add your own images for player, danger, and target</a:t>
            </a:r>
          </a:p>
          <a:p>
            <a:pPr marL="457200" indent="-317500" defTabSz="457200">
              <a:buClr>
                <a:srgbClr val="3C4043"/>
              </a:buClr>
              <a:buSzPct val="100000"/>
              <a:buFont typeface="Helvetica"/>
              <a:buChar char="•"/>
              <a:defRPr sz="1200">
                <a:solidFill>
                  <a:schemeClr val="accent3">
                    <a:lumOff val="-9098"/>
                  </a:schemeClr>
                </a:solidFill>
              </a:defRPr>
            </a:pPr>
            <a:r>
              <a:t>Make sure the danger and target are moving horizontally, by modifying the update-danger() and update-target() functions</a:t>
            </a:r>
          </a:p>
          <a:p>
            <a:pPr marL="457200" indent="-317500" defTabSz="457200">
              <a:buClr>
                <a:srgbClr val="3C4043"/>
              </a:buClr>
              <a:buSzPct val="100000"/>
              <a:buFont typeface="Helvetica"/>
              <a:buChar char="•"/>
              <a:defRPr sz="1200">
                <a:solidFill>
                  <a:schemeClr val="accent3">
                    <a:lumOff val="-9098"/>
                  </a:schemeClr>
                </a:solidFill>
              </a:defRPr>
            </a:pPr>
            <a:r>
              <a:t>Make sure that the player can move up and down, by modifying the update-player() function</a:t>
            </a:r>
          </a:p>
          <a:p>
            <a:pPr defTabSz="457200">
              <a:defRPr b="1" sz="1200">
                <a:solidFill>
                  <a:schemeClr val="accent5"/>
                </a:solidFill>
              </a:defRPr>
            </a:pPr>
            <a:r>
              <a:t>To receive a B:</a:t>
            </a:r>
          </a:p>
          <a:p>
            <a:pPr marL="457200" indent="-317500" defTabSz="457200">
              <a:buClr>
                <a:srgbClr val="3C4043"/>
              </a:buClr>
              <a:buSzPct val="100000"/>
              <a:buFont typeface="Helvetica"/>
              <a:buChar char="•"/>
              <a:defRPr sz="1200">
                <a:solidFill>
                  <a:schemeClr val="accent3">
                    <a:lumOff val="-9098"/>
                  </a:schemeClr>
                </a:solidFill>
              </a:defRPr>
            </a:pPr>
            <a:r>
              <a:t>Use the distance formula to finish the distance() function. The finish the is-collision() function.</a:t>
            </a:r>
          </a:p>
          <a:p>
            <a:pPr defTabSz="457200">
              <a:defRPr b="1" sz="1200">
                <a:solidFill>
                  <a:schemeClr val="accent5"/>
                </a:solidFill>
              </a:defRPr>
            </a:pPr>
          </a:p>
          <a:p>
            <a:pPr defTabSz="457200">
              <a:defRPr b="1" sz="1200">
                <a:solidFill>
                  <a:schemeClr val="accent5"/>
                </a:solidFill>
              </a:defRPr>
            </a:pPr>
            <a:r>
              <a:t>To receive a A:</a:t>
            </a:r>
            <a:endParaRPr b="0"/>
          </a:p>
          <a:p>
            <a:pPr marL="457200" indent="-317500" defTabSz="457200">
              <a:buClr>
                <a:srgbClr val="3C4043"/>
              </a:buClr>
              <a:buSzPct val="100000"/>
              <a:buFont typeface="Helvetica"/>
              <a:buChar char="•"/>
              <a:defRPr sz="1200">
                <a:solidFill>
                  <a:schemeClr val="accent3">
                    <a:lumOff val="-9098"/>
                  </a:schemeClr>
                </a:solidFill>
              </a:defRPr>
            </a:pPr>
            <a:r>
              <a:t> use the posn() function to make sure the characters in the game can move in more interesting directions.</a:t>
            </a:r>
          </a:p>
          <a:p>
            <a:pPr defTabSz="457200">
              <a:defRPr b="1" sz="1200">
                <a:solidFill>
                  <a:schemeClr val="accent5"/>
                </a:solidFill>
              </a:defRPr>
            </a:pPr>
            <a:r>
              <a:t>Extra credit:</a:t>
            </a:r>
            <a:endParaRPr b="0"/>
          </a:p>
          <a:p>
            <a:pPr marL="457200" indent="-317500" defTabSz="457200">
              <a:buClr>
                <a:srgbClr val="3C4043"/>
              </a:buClr>
              <a:buSzPct val="100000"/>
              <a:buFont typeface="Helvetica"/>
              <a:buChar char="•"/>
              <a:defRPr sz="1200">
                <a:solidFill>
                  <a:schemeClr val="accent3">
                    <a:lumOff val="-9098"/>
                  </a:schemeClr>
                </a:solidFill>
              </a:defRPr>
            </a:pPr>
            <a:r>
              <a:t>Make sure that the danger or target follow the path of a quadratic function (see example game).</a:t>
            </a:r>
          </a:p>
        </p:txBody>
      </p:sp>
      <p:pic>
        <p:nvPicPr>
          <p:cNvPr id="193" name="no_audio_spongebob.mov" descr="no_audio_spongebob.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70981" y="2479324"/>
            <a:ext cx="3764801" cy="219308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mediacall" nodeType="clickEffect" presetSubtype="0" presetID="1" grpId="2" fill="hold">
                                  <p:stCondLst>
                                    <p:cond delay="0"/>
                                  </p:stCondLst>
                                  <p:childTnLst>
                                    <p:cmd type="call" cmd="playFrom(0.0)">
                                      <p:cBhvr>
                                        <p:cTn id="28" dur="18016" fill="hold"/>
                                        <p:tgtEl>
                                          <p:spTgt spid="1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9" fill="hold" display="0">
                  <p:stCondLst>
                    <p:cond delay="indefinite"/>
                  </p:stCondLst>
                </p:cTn>
                <p:tgtEl>
                  <p:spTgt spid="193"/>
                </p:tgtEl>
              </p:cMediaNode>
            </p:video>
            <p:seq concurrent="1" prevAc="none" nextAc="seek">
              <p:cTn id="30" evtFilter="cancelBubble" nodeType="interactiveSeq" restart="whenNotActive" fill="hold">
                <p:stCondLst>
                  <p:cond delay="0" evt="onClick">
                    <p:tgtEl>
                      <p:spTgt spid="193"/>
                    </p:tgtEl>
                  </p:cond>
                </p:stCondLst>
                <p:endSync delay="0" evt="end">
                  <p:rtn val="all"/>
                </p:endSync>
                <p:childTnLst>
                  <p:par>
                    <p:cTn id="31" fill="hold">
                      <p:stCondLst>
                        <p:cond delay="0"/>
                      </p:stCondLst>
                      <p:childTnLst>
                        <p:par>
                          <p:cTn id="32" fill="hold">
                            <p:stCondLst>
                              <p:cond delay="0"/>
                            </p:stCondLst>
                            <p:childTnLst>
                              <p:par>
                                <p:cTn id="33" presetClass="mediacall" nodeType="clickEffect" presetSubtype="0" presetID="2" fill="hold">
                                  <p:stCondLst>
                                    <p:cond delay="0"/>
                                  </p:stCondLst>
                                  <p:childTnLst>
                                    <p:cmd type="call" cmd="togglePause">
                                      <p:cBhvr>
                                        <p:cTn id="34" dur="1" fill="hold"/>
                                        <p:tgtEl>
                                          <p:spTgt spid="193"/>
                                        </p:tgtEl>
                                      </p:cBhvr>
                                    </p:cmd>
                                  </p:childTnLst>
                                </p:cTn>
                              </p:par>
                            </p:childTnLst>
                          </p:cTn>
                        </p:par>
                      </p:childTnLst>
                    </p:cTn>
                  </p:par>
                </p:childTnLst>
              </p:cTn>
              <p:nextCondLst>
                <p:cond delay="0" evt="onClick">
                  <p:tgtEl>
                    <p:spTgt spid="193"/>
                  </p:tgtEl>
                </p:cond>
              </p:nextCondLst>
            </p:seq>
          </p:childTnLst>
        </p:cTn>
      </p:par>
    </p:tnLst>
    <p:bldLst>
      <p:bldP build="p" bldLvl="5" animBg="1" rev="0" advAuto="0" spid="19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oogle Shape;118;p19"/>
          <p:cNvSpPr txBox="1"/>
          <p:nvPr>
            <p:ph type="title"/>
          </p:nvPr>
        </p:nvSpPr>
        <p:spPr>
          <a:xfrm>
            <a:off x="1424035" y="575950"/>
            <a:ext cx="7302729" cy="939691"/>
          </a:xfrm>
          <a:prstGeom prst="rect">
            <a:avLst/>
          </a:prstGeom>
          <a:solidFill>
            <a:srgbClr val="FFFFFF"/>
          </a:solidFill>
          <a:ln w="25400">
            <a:solidFill>
              <a:schemeClr val="accent1"/>
            </a:solidFill>
            <a:round/>
          </a:ln>
        </p:spPr>
        <p:txBody>
          <a:bodyPr lIns="91422" tIns="91422" rIns="91422" bIns="91422"/>
          <a:lstStyle>
            <a:lvl1pPr defTabSz="813816">
              <a:defRPr b="0" sz="2100">
                <a:solidFill>
                  <a:srgbClr val="F46524"/>
                </a:solidFill>
                <a:latin typeface="+mn-lt"/>
                <a:ea typeface="+mn-ea"/>
                <a:cs typeface="+mn-cs"/>
                <a:sym typeface="Arial"/>
              </a:defRPr>
            </a:lvl1pPr>
          </a:lstStyle>
          <a:p>
            <a:pPr/>
            <a:r>
              <a:t>B24 rules</a:t>
            </a:r>
          </a:p>
        </p:txBody>
      </p:sp>
      <p:sp>
        <p:nvSpPr>
          <p:cNvPr id="198" name="Welcome to our new room, B24!  Please read the information below:…"/>
          <p:cNvSpPr txBox="1"/>
          <p:nvPr/>
        </p:nvSpPr>
        <p:spPr>
          <a:xfrm>
            <a:off x="350267" y="1656889"/>
            <a:ext cx="7462021" cy="1943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011D57"/>
                </a:solidFill>
              </a:defRPr>
            </a:pPr>
            <a:r>
              <a:t>Welcome to our new room, </a:t>
            </a:r>
            <a:r>
              <a:rPr>
                <a:solidFill>
                  <a:srgbClr val="FF6A00"/>
                </a:solidFill>
              </a:rPr>
              <a:t>B24</a:t>
            </a:r>
            <a:r>
              <a:t>!  Please read the information below:</a:t>
            </a:r>
          </a:p>
          <a:p>
            <a:pPr>
              <a:defRPr>
                <a:solidFill>
                  <a:srgbClr val="011D57"/>
                </a:solidFill>
              </a:defRPr>
            </a:pPr>
          </a:p>
          <a:p>
            <a:pPr marL="187157" indent="-187157">
              <a:buSzPct val="100000"/>
              <a:buAutoNum type="arabicPeriod" startAt="1"/>
              <a:defRPr>
                <a:solidFill>
                  <a:srgbClr val="011D57"/>
                </a:solidFill>
              </a:defRPr>
            </a:pPr>
            <a:r>
              <a:t>When you come in, please find a seat at a desk (if one’s available) or one of the </a:t>
            </a:r>
            <a:r>
              <a:rPr>
                <a:solidFill>
                  <a:srgbClr val="FF6A00"/>
                </a:solidFill>
              </a:rPr>
              <a:t>six</a:t>
            </a:r>
            <a:r>
              <a:t> closest desks to the screen. </a:t>
            </a:r>
            <a:r>
              <a:rPr b="1" i="1" u="sng">
                <a:solidFill>
                  <a:srgbClr val="E22400"/>
                </a:solidFill>
              </a:rPr>
              <a:t>Do not sit in the back of the classroom</a:t>
            </a:r>
            <a:r>
              <a:t>.  We’ll conduct the do now and mini lesson from here.</a:t>
            </a:r>
          </a:p>
          <a:p>
            <a:pPr marL="187157" indent="-187157">
              <a:buSzPct val="100000"/>
              <a:buAutoNum type="arabicPeriod" startAt="1"/>
              <a:defRPr>
                <a:solidFill>
                  <a:srgbClr val="011D57"/>
                </a:solidFill>
              </a:defRPr>
            </a:pPr>
            <a:r>
              <a:t>When I dismiss you for independent work, find a sit at one of the computer workstations.</a:t>
            </a:r>
          </a:p>
          <a:p>
            <a:pPr marL="187157" indent="-187157">
              <a:buSzPct val="100000"/>
              <a:buAutoNum type="arabicPeriod" startAt="1"/>
              <a:defRPr b="1" i="1" u="sng">
                <a:solidFill>
                  <a:srgbClr val="E22400"/>
                </a:solidFill>
              </a:defRPr>
            </a:pPr>
            <a:r>
              <a:t>No food or drink by the computers.</a:t>
            </a:r>
            <a:r>
              <a:rPr b="0" i="0" u="none">
                <a:solidFill>
                  <a:srgbClr val="011D57"/>
                </a:solidFill>
              </a:rPr>
              <a:t>  </a:t>
            </a:r>
            <a:endParaRPr b="0" i="0" u="none">
              <a:solidFill>
                <a:srgbClr val="011D57"/>
              </a:solidFill>
            </a:endParaRPr>
          </a:p>
          <a:p>
            <a:pPr marL="187157" indent="-187157">
              <a:buSzPct val="100000"/>
              <a:buAutoNum type="arabicPeriod" startAt="1"/>
              <a:defRPr b="1" i="1" u="sng">
                <a:solidFill>
                  <a:srgbClr val="E22400"/>
                </a:solidFill>
              </a:defRPr>
            </a:pPr>
            <a:r>
              <a:rPr b="0" i="0" u="none">
                <a:solidFill>
                  <a:srgbClr val="011D57"/>
                </a:solidFill>
              </a:rPr>
              <a:t>At the end of the period, you’ll be directed to assemble for the exit ticket/debrief. Log out of your computer, and </a:t>
            </a:r>
            <a:r>
              <a:t>quietly </a:t>
            </a:r>
            <a:r>
              <a:rPr b="0" i="0" u="none">
                <a:solidFill>
                  <a:srgbClr val="011D57"/>
                </a:solidFill>
              </a:rPr>
              <a:t>return to a seat near the front.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Coding to learn: Work Day"/>
          <p:cNvSpPr txBox="1"/>
          <p:nvPr/>
        </p:nvSpPr>
        <p:spPr>
          <a:xfrm>
            <a:off x="2416655" y="60050"/>
            <a:ext cx="3203497" cy="368301"/>
          </a:xfrm>
          <a:prstGeom prst="rect">
            <a:avLst/>
          </a:prstGeom>
          <a:solidFill>
            <a:srgbClr val="FFFFFF"/>
          </a:solidFill>
          <a:ln w="12700">
            <a:solidFill>
              <a:srgbClr val="012F7B"/>
            </a:solidFill>
            <a:miter lim="400000"/>
          </a:ln>
          <a:extLst>
            <a:ext uri="{C572A759-6A51-4108-AA02-DFA0A04FC94B}">
              <ma14:wrappingTextBoxFlag xmlns:ma14="http://schemas.microsoft.com/office/mac/drawingml/2011/main" val="1"/>
            </a:ext>
          </a:extLst>
        </p:spPr>
        <p:txBody>
          <a:bodyPr lIns="0" tIns="0" rIns="0" bIns="0">
            <a:spAutoFit/>
          </a:bodyPr>
          <a:lstStyle>
            <a:lvl1pPr>
              <a:defRPr sz="1700"/>
            </a:lvl1pPr>
          </a:lstStyle>
          <a:p>
            <a:pPr/>
            <a:r>
              <a:t>Coding to learn: Work Day</a:t>
            </a:r>
          </a:p>
        </p:txBody>
      </p:sp>
      <p:sp>
        <p:nvSpPr>
          <p:cNvPr id="201" name="Be sure to: do the work below in your saved copy of thenAlice’s restaurant Pyret file:…"/>
          <p:cNvSpPr txBox="1"/>
          <p:nvPr/>
        </p:nvSpPr>
        <p:spPr>
          <a:xfrm>
            <a:off x="251293" y="581052"/>
            <a:ext cx="4194942" cy="13081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a:solidFill>
                  <a:schemeClr val="accent5">
                    <a:satOff val="-3088"/>
                    <a:lumOff val="12696"/>
                  </a:schemeClr>
                </a:solidFill>
              </a:defRPr>
            </a:pPr>
            <a:r>
              <a:t>Be sure to: </a:t>
            </a:r>
            <a:endParaRPr>
              <a:solidFill>
                <a:schemeClr val="accent1">
                  <a:lumOff val="-6117"/>
                </a:schemeClr>
              </a:solidFill>
            </a:endParaRPr>
          </a:p>
          <a:p>
            <a:pPr>
              <a:defRPr>
                <a:solidFill>
                  <a:schemeClr val="accent5">
                    <a:satOff val="-3088"/>
                    <a:lumOff val="12696"/>
                  </a:schemeClr>
                </a:solidFill>
              </a:defRPr>
            </a:pP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If you haven’t finished your project (except extra credit), go to your computer. Continue working!</a:t>
            </a:r>
            <a:endParaRPr>
              <a:solidFill>
                <a:schemeClr val="accent1">
                  <a:lumOff val="-6117"/>
                </a:schemeClr>
              </a:solidFill>
            </a:endParaRPr>
          </a:p>
          <a:p>
            <a:pPr marL="187157" indent="-187157">
              <a:buSzPct val="100000"/>
              <a:buAutoNum type="arabicPeriod" startAt="1"/>
              <a:defRPr>
                <a:solidFill>
                  <a:schemeClr val="accent5">
                    <a:satOff val="-3088"/>
                    <a:lumOff val="12696"/>
                  </a:schemeClr>
                </a:solidFill>
              </a:defRPr>
            </a:pPr>
            <a:r>
              <a:rPr>
                <a:solidFill>
                  <a:schemeClr val="accent1">
                    <a:lumOff val="-6117"/>
                  </a:schemeClr>
                </a:solidFill>
              </a:rPr>
              <a:t>If you’re ready for extra credit, remain at the front desks.</a:t>
            </a:r>
          </a:p>
        </p:txBody>
      </p:sp>
      <p:sp>
        <p:nvSpPr>
          <p:cNvPr id="202" name="Be sure to: do the work below in your saved copy of thenAlice’s restaurant Pyret file:…"/>
          <p:cNvSpPr txBox="1"/>
          <p:nvPr/>
        </p:nvSpPr>
        <p:spPr>
          <a:xfrm>
            <a:off x="5264942" y="3859605"/>
            <a:ext cx="3203497" cy="724518"/>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a:defRPr sz="1200">
                <a:solidFill>
                  <a:schemeClr val="accent1">
                    <a:lumOff val="-6117"/>
                  </a:schemeClr>
                </a:solidFill>
              </a:defRPr>
            </a:pPr>
            <a:r>
              <a:t>The distance formula:</a:t>
            </a:r>
          </a:p>
          <a:p>
            <a:pPr>
              <a:defRPr sz="1200">
                <a:solidFill>
                  <a:schemeClr val="accent1">
                    <a:lumOff val="-6117"/>
                  </a:schemeClr>
                </a:solidFill>
              </a:defRPr>
            </a:pPr>
          </a:p>
          <a:p>
            <a:pPr>
              <a:defRPr sz="1200">
                <a:solidFill>
                  <a:schemeClr val="accent1">
                    <a:lumOff val="-6117"/>
                  </a:schemeClr>
                </a:solidFill>
              </a:defRPr>
            </a:pPr>
            <a14:m>
              <m:oMathPara>
                <m:oMathParaPr>
                  <m:jc m:val="left"/>
                </m:oMathParaPr>
                <m:oMath>
                  <m:r>
                    <a:rPr xmlns:a="http://schemas.openxmlformats.org/drawingml/2006/main" sz="1450" i="1">
                      <a:solidFill>
                        <a:srgbClr val="00457C"/>
                      </a:solidFill>
                      <a:latin typeface="Cambria Math" panose="02040503050406030204" pitchFamily="18" charset="0"/>
                    </a:rPr>
                    <m:t>d</m:t>
                  </m:r>
                  <m:r>
                    <a:rPr xmlns:a="http://schemas.openxmlformats.org/drawingml/2006/main" sz="1450" i="1">
                      <a:solidFill>
                        <a:srgbClr val="00457C"/>
                      </a:solidFill>
                      <a:latin typeface="Cambria Math" panose="02040503050406030204" pitchFamily="18" charset="0"/>
                    </a:rPr>
                    <m:t>=</m:t>
                  </m:r>
                  <m:rad>
                    <m:radPr>
                      <m:ctrlPr>
                        <a:rPr xmlns:a="http://schemas.openxmlformats.org/drawingml/2006/main" sz="1450" i="1">
                          <a:solidFill>
                            <a:srgbClr val="00457C"/>
                          </a:solidFill>
                          <a:latin typeface="Cambria Math" panose="02040503050406030204" pitchFamily="18" charset="0"/>
                        </a:rPr>
                      </m:ctrlPr>
                      <m:degHide m:val="on"/>
                    </m:radPr>
                    <m:deg/>
                    <m:e>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x</m:t>
                      </m:r>
                      <m:r>
                        <a:rPr xmlns:a="http://schemas.openxmlformats.org/drawingml/2006/main" sz="1450" i="1">
                          <a:solidFill>
                            <a:srgbClr val="00457C"/>
                          </a:solidFill>
                          <a:latin typeface="Cambria Math" panose="02040503050406030204" pitchFamily="18" charset="0"/>
                        </a:rPr>
                        <m:t>2</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x</m:t>
                      </m:r>
                      <m:r>
                        <a:rPr xmlns:a="http://schemas.openxmlformats.org/drawingml/2006/main" sz="1450" i="1">
                          <a:solidFill>
                            <a:srgbClr val="00457C"/>
                          </a:solidFill>
                          <a:latin typeface="Cambria Math" panose="02040503050406030204" pitchFamily="18" charset="0"/>
                        </a:rPr>
                        <m:t>1</m:t>
                      </m:r>
                      <m:sSup>
                        <m:e>
                          <m:r>
                            <a:rPr xmlns:a="http://schemas.openxmlformats.org/drawingml/2006/main" sz="1450" i="1">
                              <a:solidFill>
                                <a:srgbClr val="00457C"/>
                              </a:solidFill>
                              <a:latin typeface="Cambria Math" panose="02040503050406030204" pitchFamily="18" charset="0"/>
                            </a:rPr>
                            <m:t>)</m:t>
                          </m:r>
                        </m:e>
                        <m:sup>
                          <m:r>
                            <a:rPr xmlns:a="http://schemas.openxmlformats.org/drawingml/2006/main" sz="1450" i="1">
                              <a:solidFill>
                                <a:srgbClr val="00457C"/>
                              </a:solidFill>
                              <a:latin typeface="Cambria Math" panose="02040503050406030204" pitchFamily="18" charset="0"/>
                            </a:rPr>
                            <m:t>2</m:t>
                          </m:r>
                        </m:sup>
                      </m:sSup>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y</m:t>
                      </m:r>
                      <m:r>
                        <a:rPr xmlns:a="http://schemas.openxmlformats.org/drawingml/2006/main" sz="1450" i="1">
                          <a:solidFill>
                            <a:srgbClr val="00457C"/>
                          </a:solidFill>
                          <a:latin typeface="Cambria Math" panose="02040503050406030204" pitchFamily="18" charset="0"/>
                        </a:rPr>
                        <m:t>2</m:t>
                      </m:r>
                      <m:r>
                        <a:rPr xmlns:a="http://schemas.openxmlformats.org/drawingml/2006/main" sz="1450" i="1">
                          <a:solidFill>
                            <a:srgbClr val="00457C"/>
                          </a:solidFill>
                          <a:latin typeface="Cambria Math" panose="02040503050406030204" pitchFamily="18" charset="0"/>
                        </a:rPr>
                        <m:t>-</m:t>
                      </m:r>
                      <m:r>
                        <a:rPr xmlns:a="http://schemas.openxmlformats.org/drawingml/2006/main" sz="1450" i="1">
                          <a:solidFill>
                            <a:srgbClr val="00457C"/>
                          </a:solidFill>
                          <a:latin typeface="Cambria Math" panose="02040503050406030204" pitchFamily="18" charset="0"/>
                        </a:rPr>
                        <m:t>y</m:t>
                      </m:r>
                      <m:r>
                        <a:rPr xmlns:a="http://schemas.openxmlformats.org/drawingml/2006/main" sz="1450" i="1">
                          <a:solidFill>
                            <a:srgbClr val="00457C"/>
                          </a:solidFill>
                          <a:latin typeface="Cambria Math" panose="02040503050406030204" pitchFamily="18" charset="0"/>
                        </a:rPr>
                        <m:t>1</m:t>
                      </m:r>
                      <m:sSup>
                        <m:e>
                          <m:r>
                            <a:rPr xmlns:a="http://schemas.openxmlformats.org/drawingml/2006/main" sz="1450" i="1">
                              <a:solidFill>
                                <a:srgbClr val="00457C"/>
                              </a:solidFill>
                              <a:latin typeface="Cambria Math" panose="02040503050406030204" pitchFamily="18" charset="0"/>
                            </a:rPr>
                            <m:t>)</m:t>
                          </m:r>
                        </m:e>
                        <m:sup>
                          <m:r>
                            <a:rPr xmlns:a="http://schemas.openxmlformats.org/drawingml/2006/main" sz="1450" i="1">
                              <a:solidFill>
                                <a:srgbClr val="00457C"/>
                              </a:solidFill>
                              <a:latin typeface="Cambria Math" panose="02040503050406030204" pitchFamily="18" charset="0"/>
                            </a:rPr>
                            <m:t>2</m:t>
                          </m:r>
                        </m:sup>
                      </m:sSup>
                    </m:e>
                  </m:rad>
                </m:oMath>
              </m:oMathPara>
            </a14:m>
            <a:endParaRPr>
              <a:solidFill>
                <a:srgbClr val="01467C"/>
              </a:solidFill>
            </a:endParaRPr>
          </a:p>
        </p:txBody>
      </p:sp>
      <p:sp>
        <p:nvSpPr>
          <p:cNvPr id="203" name="Grading rubric…"/>
          <p:cNvSpPr txBox="1"/>
          <p:nvPr/>
        </p:nvSpPr>
        <p:spPr>
          <a:xfrm>
            <a:off x="4804932" y="462053"/>
            <a:ext cx="4123517" cy="325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457200">
              <a:defRPr b="1" sz="1300" u="sng">
                <a:solidFill>
                  <a:schemeClr val="accent5">
                    <a:lumOff val="-9843"/>
                  </a:schemeClr>
                </a:solidFill>
              </a:defRPr>
            </a:pPr>
            <a:r>
              <a:t>Grading rubric</a:t>
            </a:r>
          </a:p>
          <a:p>
            <a:pPr defTabSz="457200">
              <a:defRPr sz="1000">
                <a:solidFill>
                  <a:schemeClr val="accent3">
                    <a:lumOff val="-9098"/>
                  </a:schemeClr>
                </a:solidFill>
              </a:defRPr>
            </a:pPr>
            <a:r>
              <a:t>Below is the grading rubric for your Pyret video game. Please complete with your partner this week. I'm making Monday and Tuesday workdays in class.  On Wednesday we'll start new material.</a:t>
            </a:r>
          </a:p>
          <a:p>
            <a:pPr defTabSz="457200">
              <a:defRPr sz="1000">
                <a:solidFill>
                  <a:schemeClr val="accent3">
                    <a:lumOff val="-9098"/>
                  </a:schemeClr>
                </a:solidFill>
              </a:defRPr>
            </a:pPr>
          </a:p>
          <a:p>
            <a:pPr defTabSz="457200">
              <a:defRPr b="1" sz="1000">
                <a:solidFill>
                  <a:schemeClr val="accent5"/>
                </a:solidFill>
              </a:defRPr>
            </a:pPr>
            <a:r>
              <a:t>To receive a C:</a:t>
            </a:r>
            <a:endParaRPr b="0"/>
          </a:p>
          <a:p>
            <a:pPr marL="457200" indent="-317500" defTabSz="457200">
              <a:buClr>
                <a:srgbClr val="3C4043"/>
              </a:buClr>
              <a:buSzPct val="100000"/>
              <a:buFont typeface="Helvetica"/>
              <a:buChar char="•"/>
              <a:defRPr sz="1000">
                <a:solidFill>
                  <a:schemeClr val="accent3">
                    <a:lumOff val="-9098"/>
                  </a:schemeClr>
                </a:solidFill>
              </a:defRPr>
            </a:pPr>
            <a:r>
              <a:t>Add your own images for player, danger, and target</a:t>
            </a:r>
          </a:p>
          <a:p>
            <a:pPr marL="457200" indent="-317500" defTabSz="457200">
              <a:buClr>
                <a:srgbClr val="3C4043"/>
              </a:buClr>
              <a:buSzPct val="100000"/>
              <a:buFont typeface="Helvetica"/>
              <a:buChar char="•"/>
              <a:defRPr sz="1000">
                <a:solidFill>
                  <a:schemeClr val="accent3">
                    <a:lumOff val="-9098"/>
                  </a:schemeClr>
                </a:solidFill>
              </a:defRPr>
            </a:pPr>
            <a:r>
              <a:t>Make sure the danger and target are moving horizontally, by modifying the update-danger() and update-target() functions</a:t>
            </a:r>
          </a:p>
          <a:p>
            <a:pPr marL="457200" indent="-317500" defTabSz="457200">
              <a:buClr>
                <a:srgbClr val="3C4043"/>
              </a:buClr>
              <a:buSzPct val="100000"/>
              <a:buFont typeface="Helvetica"/>
              <a:buChar char="•"/>
              <a:defRPr sz="1000">
                <a:solidFill>
                  <a:schemeClr val="accent3">
                    <a:lumOff val="-9098"/>
                  </a:schemeClr>
                </a:solidFill>
              </a:defRPr>
            </a:pPr>
            <a:r>
              <a:t>Make sure that the player can move up and down, by modifying the update-player() function</a:t>
            </a:r>
          </a:p>
          <a:p>
            <a:pPr defTabSz="457200">
              <a:defRPr b="1" sz="1000">
                <a:solidFill>
                  <a:schemeClr val="accent5"/>
                </a:solidFill>
              </a:defRPr>
            </a:pPr>
            <a:r>
              <a:t>To receive a B:</a:t>
            </a:r>
          </a:p>
          <a:p>
            <a:pPr marL="457200" indent="-317500" defTabSz="457200">
              <a:buClr>
                <a:srgbClr val="3C4043"/>
              </a:buClr>
              <a:buSzPct val="100000"/>
              <a:buFont typeface="Helvetica"/>
              <a:buChar char="•"/>
              <a:defRPr sz="1000">
                <a:solidFill>
                  <a:schemeClr val="accent3">
                    <a:lumOff val="-9098"/>
                  </a:schemeClr>
                </a:solidFill>
              </a:defRPr>
            </a:pPr>
            <a:r>
              <a:t>Use the distance formula to finish the distance() function. The finish the is-collision() function.</a:t>
            </a:r>
          </a:p>
          <a:p>
            <a:pPr defTabSz="457200">
              <a:defRPr b="1" sz="1000">
                <a:solidFill>
                  <a:schemeClr val="accent5"/>
                </a:solidFill>
              </a:defRPr>
            </a:pPr>
          </a:p>
          <a:p>
            <a:pPr defTabSz="457200">
              <a:defRPr b="1" sz="1000">
                <a:solidFill>
                  <a:schemeClr val="accent5"/>
                </a:solidFill>
              </a:defRPr>
            </a:pPr>
            <a:r>
              <a:t>To receive a A:</a:t>
            </a:r>
            <a:endParaRPr b="0"/>
          </a:p>
          <a:p>
            <a:pPr marL="457200" indent="-317500" defTabSz="457200">
              <a:buClr>
                <a:srgbClr val="3C4043"/>
              </a:buClr>
              <a:buSzPct val="100000"/>
              <a:buFont typeface="Helvetica"/>
              <a:buChar char="•"/>
              <a:defRPr sz="1000">
                <a:solidFill>
                  <a:schemeClr val="accent3">
                    <a:lumOff val="-9098"/>
                  </a:schemeClr>
                </a:solidFill>
              </a:defRPr>
            </a:pPr>
            <a:r>
              <a:t> use the posn() function to make sure the characters in the game can move in more interesting directions.</a:t>
            </a:r>
          </a:p>
          <a:p>
            <a:pPr defTabSz="457200">
              <a:defRPr b="1" sz="1000">
                <a:solidFill>
                  <a:schemeClr val="accent5"/>
                </a:solidFill>
              </a:defRPr>
            </a:pPr>
            <a:r>
              <a:t>Extra credit:</a:t>
            </a:r>
            <a:endParaRPr b="0"/>
          </a:p>
          <a:p>
            <a:pPr marL="457200" indent="-317500" defTabSz="457200">
              <a:buClr>
                <a:srgbClr val="3C4043"/>
              </a:buClr>
              <a:buSzPct val="100000"/>
              <a:buFont typeface="Helvetica"/>
              <a:buChar char="•"/>
              <a:defRPr sz="1000">
                <a:solidFill>
                  <a:schemeClr val="accent3">
                    <a:lumOff val="-9098"/>
                  </a:schemeClr>
                </a:solidFill>
              </a:defRPr>
            </a:pPr>
            <a:r>
              <a:t>Make sure that the danger or target follow the path of a quadratic function (see example game).</a:t>
            </a:r>
          </a:p>
        </p:txBody>
      </p:sp>
      <p:pic>
        <p:nvPicPr>
          <p:cNvPr id="204" name="no_audio_spongebob.mov" descr="no_audio_spongebob.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49945" y="2166010"/>
            <a:ext cx="3764800" cy="21930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2" fill="hold">
                                  <p:stCondLst>
                                    <p:cond delay="0"/>
                                  </p:stCondLst>
                                  <p:iterate type="el" backwards="0">
                                    <p:tmAbs val="0"/>
                                  </p:iterate>
                                  <p:childTnLst>
                                    <p:set>
                                      <p:cBhvr>
                                        <p:cTn id="24" fill="hold"/>
                                        <p:tgtEl>
                                          <p:spTgt spid="202">
                                            <p:bg/>
                                          </p:spTgt>
                                        </p:tgtEl>
                                        <p:attrNameLst>
                                          <p:attrName>style.visibility</p:attrName>
                                        </p:attrNameLst>
                                      </p:cBhvr>
                                      <p:to>
                                        <p:strVal val="visible"/>
                                      </p:to>
                                    </p:set>
                                  </p:childTnLst>
                                </p:cTn>
                              </p:par>
                              <p:par>
                                <p:cTn id="25" presetClass="entr" nodeType="withEffect" presetSubtype="0" presetID="1" grpId="2" fill="hold">
                                  <p:stCondLst>
                                    <p:cond delay="0"/>
                                  </p:stCondLst>
                                  <p:iterate type="el" backwards="0">
                                    <p:tmAbs val="0"/>
                                  </p:iterate>
                                  <p:childTnLst>
                                    <p:set>
                                      <p:cBhvr>
                                        <p:cTn id="26" fill="hold"/>
                                        <p:tgtEl>
                                          <p:spTgt spid="20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20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2" fill="hold">
                                  <p:stCondLst>
                                    <p:cond delay="0"/>
                                  </p:stCondLst>
                                  <p:iterate type="el" backwards="0">
                                    <p:tmAbs val="0"/>
                                  </p:iterate>
                                  <p:childTnLst>
                                    <p:set>
                                      <p:cBhvr>
                                        <p:cTn id="34" fill="hold"/>
                                        <p:tgtEl>
                                          <p:spTgt spid="20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mediacall" nodeType="clickEffect" presetSubtype="0" presetID="1" grpId="3" fill="hold">
                                  <p:stCondLst>
                                    <p:cond delay="0"/>
                                  </p:stCondLst>
                                  <p:childTnLst>
                                    <p:cmd type="call" cmd="playFrom(0.0)">
                                      <p:cBhvr>
                                        <p:cTn id="38" dur="18016" fill="hold"/>
                                        <p:tgtEl>
                                          <p:spTgt spid="20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39" fill="hold" display="0">
                  <p:stCondLst>
                    <p:cond delay="indefinite"/>
                  </p:stCondLst>
                </p:cTn>
                <p:tgtEl>
                  <p:spTgt spid="204"/>
                </p:tgtEl>
              </p:cMediaNode>
            </p:video>
            <p:seq concurrent="1" prevAc="none" nextAc="seek">
              <p:cTn id="40" evtFilter="cancelBubble" nodeType="interactiveSeq" restart="whenNotActive" fill="hold">
                <p:stCondLst>
                  <p:cond delay="0" evt="onClick">
                    <p:tgtEl>
                      <p:spTgt spid="204"/>
                    </p:tgtEl>
                  </p:cond>
                </p:stCondLst>
                <p:endSync delay="0" evt="end">
                  <p:rtn val="all"/>
                </p:endSync>
                <p:childTnLst>
                  <p:par>
                    <p:cTn id="41" fill="hold">
                      <p:stCondLst>
                        <p:cond delay="0"/>
                      </p:stCondLst>
                      <p:childTnLst>
                        <p:par>
                          <p:cTn id="42" fill="hold">
                            <p:stCondLst>
                              <p:cond delay="0"/>
                            </p:stCondLst>
                            <p:childTnLst>
                              <p:par>
                                <p:cTn id="43" presetClass="mediacall" nodeType="clickEffect" presetSubtype="0" presetID="2" fill="hold">
                                  <p:stCondLst>
                                    <p:cond delay="0"/>
                                  </p:stCondLst>
                                  <p:childTnLst>
                                    <p:cmd type="call" cmd="togglePause">
                                      <p:cBhvr>
                                        <p:cTn id="44" dur="1" fill="hold"/>
                                        <p:tgtEl>
                                          <p:spTgt spid="204"/>
                                        </p:tgtEl>
                                      </p:cBhvr>
                                    </p:cmd>
                                  </p:childTnLst>
                                </p:cTn>
                              </p:par>
                            </p:childTnLst>
                          </p:cTn>
                        </p:par>
                      </p:childTnLst>
                    </p:cTn>
                  </p:par>
                </p:childTnLst>
              </p:cTn>
              <p:nextCondLst>
                <p:cond delay="0" evt="onClick">
                  <p:tgtEl>
                    <p:spTgt spid="204"/>
                  </p:tgtEl>
                </p:cond>
              </p:nextCondLst>
            </p:seq>
          </p:childTnLst>
        </p:cTn>
      </p:par>
    </p:tnLst>
    <p:bldLst>
      <p:bldP build="p" bldLvl="5" animBg="1" rev="0" advAuto="0" spid="202" grpId="2"/>
      <p:bldP build="p" bldLvl="5" animBg="1" rev="0" advAuto="0" spid="201"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Coding to learn: extension  Activity…"/>
          <p:cNvSpPr txBox="1"/>
          <p:nvPr/>
        </p:nvSpPr>
        <p:spPr>
          <a:xfrm>
            <a:off x="2241183" y="488242"/>
            <a:ext cx="4389095" cy="1181101"/>
          </a:xfrm>
          <a:prstGeom prst="rect">
            <a:avLst/>
          </a:prstGeom>
          <a:ln w="12700">
            <a:solidFill>
              <a:srgbClr val="012F7B"/>
            </a:solidFill>
            <a:miter lim="400000"/>
          </a:ln>
          <a:extLst>
            <a:ext uri="{C572A759-6A51-4108-AA02-DFA0A04FC94B}">
              <ma14:wrappingTextBoxFlag xmlns:ma14="http://schemas.microsoft.com/office/mac/drawingml/2011/main" val="1"/>
            </a:ext>
          </a:extLst>
        </p:spPr>
        <p:txBody>
          <a:bodyPr lIns="0" tIns="0" rIns="0" bIns="0">
            <a:spAutoFit/>
          </a:bodyPr>
          <a:lstStyle/>
          <a:p>
            <a:pPr>
              <a:defRPr sz="2400"/>
            </a:pPr>
            <a:r>
              <a:t>Coding to learn: extension  Activity</a:t>
            </a:r>
          </a:p>
          <a:p>
            <a:pPr>
              <a:defRPr>
                <a:solidFill>
                  <a:schemeClr val="accent5">
                    <a:satOff val="-3088"/>
                    <a:lumOff val="12696"/>
                  </a:schemeClr>
                </a:solidFill>
              </a:defRPr>
            </a:pPr>
            <a:r>
              <a:t>Be sure to: </a:t>
            </a:r>
            <a:r>
              <a:rPr>
                <a:solidFill>
                  <a:schemeClr val="accent1">
                    <a:lumOff val="-6117"/>
                  </a:schemeClr>
                </a:solidFill>
              </a:rPr>
              <a:t>Carefully follow the instructions below:</a:t>
            </a:r>
          </a:p>
        </p:txBody>
      </p:sp>
      <p:sp>
        <p:nvSpPr>
          <p:cNvPr id="207" name="Be sure to: do the work below in your saved copy of thenAlice’s restaurant Pyret file:…"/>
          <p:cNvSpPr txBox="1"/>
          <p:nvPr/>
        </p:nvSpPr>
        <p:spPr>
          <a:xfrm>
            <a:off x="456278" y="1271953"/>
            <a:ext cx="8231445" cy="3327401"/>
          </a:xfrm>
          <a:prstGeom prst="rect">
            <a:avLst/>
          </a:prstGeom>
          <a:solidFill>
            <a:srgbClr val="FFFFFF"/>
          </a:solidFill>
          <a:ln w="12700">
            <a:solidFill>
              <a:srgbClr val="0056D6"/>
            </a:solidFill>
            <a:miter lim="400000"/>
          </a:ln>
          <a:extLst>
            <a:ext uri="{C572A759-6A51-4108-AA02-DFA0A04FC94B}">
              <ma14:wrappingTextBoxFlag xmlns:ma14="http://schemas.microsoft.com/office/mac/drawingml/2011/main" val="1"/>
            </a:ext>
          </a:extLst>
        </p:spPr>
        <p:txBody>
          <a:bodyPr lIns="0" tIns="0" rIns="0" bIns="0">
            <a:spAutoFit/>
          </a:bodyPr>
          <a:lstStyle/>
          <a:p>
            <a:pPr defTabSz="457200">
              <a:spcBef>
                <a:spcPts val="1000"/>
              </a:spcBef>
              <a:defRPr>
                <a:solidFill>
                  <a:schemeClr val="accent3">
                    <a:lumOff val="-9098"/>
                  </a:schemeClr>
                </a:solidFill>
              </a:defRPr>
            </a:pPr>
            <a:r>
              <a:t>Now is your time to customize your game! Try implementing some of the following features, or make your own!</a:t>
            </a:r>
          </a:p>
          <a:p>
            <a:pPr marL="457200" indent="-317500" defTabSz="457200">
              <a:spcBef>
                <a:spcPts val="500"/>
              </a:spcBef>
              <a:buClr>
                <a:srgbClr val="75328A"/>
              </a:buClr>
              <a:buSzPct val="100000"/>
              <a:buFont typeface="Helvetica"/>
              <a:buChar char="•"/>
              <a:defRPr>
                <a:solidFill>
                  <a:schemeClr val="accent3">
                    <a:lumOff val="-9098"/>
                  </a:schemeClr>
                </a:solidFill>
              </a:defRPr>
            </a:pPr>
            <a:r>
              <a:rPr>
                <a:solidFill>
                  <a:schemeClr val="accent5"/>
                </a:solidFill>
              </a:rPr>
              <a:t>Warping</a:t>
            </a:r>
            <a:r>
              <a:t> - program one key to "warp" the player to a set location, such as the center of the screen</a:t>
            </a:r>
          </a:p>
          <a:p>
            <a:pPr marL="457200" indent="-317500" defTabSz="457200">
              <a:spcBef>
                <a:spcPts val="500"/>
              </a:spcBef>
              <a:buClr>
                <a:srgbClr val="75328A"/>
              </a:buClr>
              <a:buSzPct val="100000"/>
              <a:buFont typeface="Helvetica"/>
              <a:buChar char="•"/>
              <a:defRPr>
                <a:solidFill>
                  <a:schemeClr val="accent3">
                    <a:lumOff val="-9098"/>
                  </a:schemeClr>
                </a:solidFill>
              </a:defRPr>
            </a:pPr>
            <a:r>
              <a:rPr>
                <a:solidFill>
                  <a:schemeClr val="accent5"/>
                </a:solidFill>
              </a:rPr>
              <a:t>Boundaries</a:t>
            </a:r>
            <a:r>
              <a:t> - change update-player such that PLAYER cannot move off the top or bottom of the screen</a:t>
            </a:r>
          </a:p>
          <a:p>
            <a:pPr marL="457200" indent="-317500" defTabSz="457200">
              <a:spcBef>
                <a:spcPts val="500"/>
              </a:spcBef>
              <a:buClr>
                <a:srgbClr val="75328A"/>
              </a:buClr>
              <a:buSzPct val="100000"/>
              <a:buFont typeface="Helvetica"/>
              <a:buChar char="•"/>
              <a:defRPr>
                <a:solidFill>
                  <a:schemeClr val="accent3">
                    <a:lumOff val="-9098"/>
                  </a:schemeClr>
                </a:solidFill>
              </a:defRPr>
            </a:pPr>
            <a:r>
              <a:rPr>
                <a:solidFill>
                  <a:schemeClr val="accent5"/>
                </a:solidFill>
              </a:rPr>
              <a:t>Wrapping</a:t>
            </a:r>
            <a:r>
              <a:t> - add code to update-player such that when PLAYER moves to the top of the screen, it reappears at the bottom, and vice versa</a:t>
            </a:r>
          </a:p>
          <a:p>
            <a:pPr marL="457200" indent="-317500" defTabSz="457200">
              <a:spcBef>
                <a:spcPts val="500"/>
              </a:spcBef>
              <a:buClr>
                <a:srgbClr val="75328A"/>
              </a:buClr>
              <a:buSzPct val="100000"/>
              <a:buFont typeface="Helvetica"/>
              <a:buChar char="•"/>
              <a:defRPr>
                <a:solidFill>
                  <a:schemeClr val="accent3">
                    <a:lumOff val="-9098"/>
                  </a:schemeClr>
                </a:solidFill>
              </a:defRPr>
            </a:pPr>
            <a:r>
              <a:rPr>
                <a:solidFill>
                  <a:schemeClr val="accent5"/>
                </a:solidFill>
              </a:rPr>
              <a:t>Hiding</a:t>
            </a:r>
            <a:r>
              <a:t> - add a key that will make PLAYER seem to disappear, and reappear when the same key is pressed again</a:t>
            </a:r>
          </a:p>
          <a:p>
            <a:pPr defTabSz="457200">
              <a:spcBef>
                <a:spcPts val="1000"/>
              </a:spcBef>
              <a:defRPr>
                <a:solidFill>
                  <a:schemeClr val="accent3">
                    <a:lumOff val="-9098"/>
                  </a:schemeClr>
                </a:solidFill>
              </a:defRPr>
            </a:pPr>
            <a:r>
              <a:rPr>
                <a:solidFill>
                  <a:schemeClr val="accent5"/>
                </a:solidFill>
              </a:rPr>
              <a:t>Reminder</a:t>
            </a:r>
            <a:r>
              <a:t>: Use </a:t>
            </a:r>
            <a:r>
              <a:rPr>
                <a:solidFill>
                  <a:schemeClr val="accent5"/>
                </a:solidFill>
              </a:rPr>
              <a:t>#</a:t>
            </a:r>
            <a:r>
              <a:t> to add comments to code!</a:t>
            </a:r>
          </a:p>
          <a:p>
            <a:pPr defTabSz="457200">
              <a:spcBef>
                <a:spcPts val="1000"/>
              </a:spcBef>
              <a:defRPr>
                <a:solidFill>
                  <a:schemeClr val="accent6">
                    <a:satOff val="-51724"/>
                    <a:lumOff val="-15333"/>
                  </a:schemeClr>
                </a:solidFill>
              </a:defRPr>
            </a:pPr>
            <a:r>
              <a:t>Adding useful comments to code is an important part of programming. It lets us leave messages for other programmers, leave notes for ourselves, or "turn off" pieces of code that we don’t want or need to debug later.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0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0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20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207">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207">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20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7" grpId="1"/>
    </p:bldLst>
  </p:timing>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46524"/>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